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Archivo Black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ArchivoBlack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1.png>
</file>

<file path=ppt/media/image33.png>
</file>

<file path=ppt/media/image34.png>
</file>

<file path=ppt/media/image35.png>
</file>

<file path=ppt/media/image36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60f133e3e2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60f133e3e2_1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f133e3e2_1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360f133e3e2_1_25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60f133e3e2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360f133e3e2_1_9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60f133e3e2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360f133e3e2_1_10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60f133e3e2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60f133e3e2_1_1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60f133e3e2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360f133e3e2_1_15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60f133e3e2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360f133e3e2_1_17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60f133e3e2_1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360f133e3e2_1_20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60f133e3e2_1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60f133e3e2_1_2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60f133e3e2_1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360f133e3e2_1_2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17.png"/><Relationship Id="rId11" Type="http://schemas.openxmlformats.org/officeDocument/2006/relationships/image" Target="../media/image7.png"/><Relationship Id="rId10" Type="http://schemas.openxmlformats.org/officeDocument/2006/relationships/image" Target="../media/image1.png"/><Relationship Id="rId9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image" Target="../media/image9.png"/><Relationship Id="rId7" Type="http://schemas.openxmlformats.org/officeDocument/2006/relationships/image" Target="../media/image15.png"/><Relationship Id="rId8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0" Type="http://schemas.openxmlformats.org/officeDocument/2006/relationships/image" Target="../media/image4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9" Type="http://schemas.openxmlformats.org/officeDocument/2006/relationships/image" Target="../media/image45.png"/><Relationship Id="rId5" Type="http://schemas.openxmlformats.org/officeDocument/2006/relationships/image" Target="../media/image17.png"/><Relationship Id="rId6" Type="http://schemas.openxmlformats.org/officeDocument/2006/relationships/image" Target="../media/image9.png"/><Relationship Id="rId7" Type="http://schemas.openxmlformats.org/officeDocument/2006/relationships/image" Target="../media/image11.png"/><Relationship Id="rId8" Type="http://schemas.openxmlformats.org/officeDocument/2006/relationships/image" Target="../media/image4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17.png"/><Relationship Id="rId10" Type="http://schemas.openxmlformats.org/officeDocument/2006/relationships/image" Target="../media/image13.png"/><Relationship Id="rId9" Type="http://schemas.openxmlformats.org/officeDocument/2006/relationships/image" Target="../media/image28.png"/><Relationship Id="rId5" Type="http://schemas.openxmlformats.org/officeDocument/2006/relationships/image" Target="../media/image9.png"/><Relationship Id="rId6" Type="http://schemas.openxmlformats.org/officeDocument/2006/relationships/image" Target="../media/image4.png"/><Relationship Id="rId7" Type="http://schemas.openxmlformats.org/officeDocument/2006/relationships/image" Target="../media/image11.png"/><Relationship Id="rId8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9.png"/><Relationship Id="rId10" Type="http://schemas.openxmlformats.org/officeDocument/2006/relationships/image" Target="../media/image22.png"/><Relationship Id="rId13" Type="http://schemas.openxmlformats.org/officeDocument/2006/relationships/image" Target="../media/image23.png"/><Relationship Id="rId12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17.png"/><Relationship Id="rId9" Type="http://schemas.openxmlformats.org/officeDocument/2006/relationships/image" Target="../media/image16.png"/><Relationship Id="rId14" Type="http://schemas.openxmlformats.org/officeDocument/2006/relationships/image" Target="../media/image25.png"/><Relationship Id="rId5" Type="http://schemas.openxmlformats.org/officeDocument/2006/relationships/image" Target="../media/image11.png"/><Relationship Id="rId6" Type="http://schemas.openxmlformats.org/officeDocument/2006/relationships/image" Target="../media/image24.png"/><Relationship Id="rId7" Type="http://schemas.openxmlformats.org/officeDocument/2006/relationships/image" Target="../media/image12.png"/><Relationship Id="rId8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29.png"/><Relationship Id="rId10" Type="http://schemas.openxmlformats.org/officeDocument/2006/relationships/image" Target="../media/image26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17.png"/><Relationship Id="rId9" Type="http://schemas.openxmlformats.org/officeDocument/2006/relationships/image" Target="../media/image31.png"/><Relationship Id="rId5" Type="http://schemas.openxmlformats.org/officeDocument/2006/relationships/image" Target="../media/image35.png"/><Relationship Id="rId6" Type="http://schemas.openxmlformats.org/officeDocument/2006/relationships/image" Target="../media/image11.png"/><Relationship Id="rId7" Type="http://schemas.openxmlformats.org/officeDocument/2006/relationships/image" Target="../media/image9.png"/><Relationship Id="rId8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33.png"/><Relationship Id="rId10" Type="http://schemas.openxmlformats.org/officeDocument/2006/relationships/image" Target="../media/image36.png"/><Relationship Id="rId12" Type="http://schemas.openxmlformats.org/officeDocument/2006/relationships/image" Target="../media/image3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17.png"/><Relationship Id="rId9" Type="http://schemas.openxmlformats.org/officeDocument/2006/relationships/image" Target="../media/image31.png"/><Relationship Id="rId5" Type="http://schemas.openxmlformats.org/officeDocument/2006/relationships/image" Target="../media/image35.png"/><Relationship Id="rId6" Type="http://schemas.openxmlformats.org/officeDocument/2006/relationships/image" Target="../media/image11.png"/><Relationship Id="rId7" Type="http://schemas.openxmlformats.org/officeDocument/2006/relationships/image" Target="../media/image9.png"/><Relationship Id="rId8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40.png"/><Relationship Id="rId10" Type="http://schemas.openxmlformats.org/officeDocument/2006/relationships/image" Target="../media/image46.png"/><Relationship Id="rId12" Type="http://schemas.openxmlformats.org/officeDocument/2006/relationships/image" Target="../media/image50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11.png"/><Relationship Id="rId9" Type="http://schemas.openxmlformats.org/officeDocument/2006/relationships/image" Target="../media/image38.png"/><Relationship Id="rId5" Type="http://schemas.openxmlformats.org/officeDocument/2006/relationships/image" Target="../media/image9.png"/><Relationship Id="rId6" Type="http://schemas.openxmlformats.org/officeDocument/2006/relationships/image" Target="../media/image35.png"/><Relationship Id="rId7" Type="http://schemas.openxmlformats.org/officeDocument/2006/relationships/image" Target="../media/image31.png"/><Relationship Id="rId8" Type="http://schemas.openxmlformats.org/officeDocument/2006/relationships/image" Target="../media/image36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48.png"/><Relationship Id="rId10" Type="http://schemas.openxmlformats.org/officeDocument/2006/relationships/image" Target="../media/image4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11.png"/><Relationship Id="rId9" Type="http://schemas.openxmlformats.org/officeDocument/2006/relationships/image" Target="../media/image36.png"/><Relationship Id="rId5" Type="http://schemas.openxmlformats.org/officeDocument/2006/relationships/image" Target="../media/image9.png"/><Relationship Id="rId6" Type="http://schemas.openxmlformats.org/officeDocument/2006/relationships/image" Target="../media/image35.png"/><Relationship Id="rId7" Type="http://schemas.openxmlformats.org/officeDocument/2006/relationships/image" Target="../media/image31.png"/><Relationship Id="rId8" Type="http://schemas.openxmlformats.org/officeDocument/2006/relationships/image" Target="../media/image41.png"/></Relationships>
</file>

<file path=ppt/slides/_rels/slide8.xml.rels><?xml version="1.0" encoding="UTF-8" standalone="yes"?><Relationships xmlns="http://schemas.openxmlformats.org/package/2006/relationships"><Relationship Id="rId10" Type="http://schemas.openxmlformats.org/officeDocument/2006/relationships/image" Target="../media/image43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11.png"/><Relationship Id="rId9" Type="http://schemas.openxmlformats.org/officeDocument/2006/relationships/image" Target="../media/image42.png"/><Relationship Id="rId5" Type="http://schemas.openxmlformats.org/officeDocument/2006/relationships/image" Target="../media/image9.png"/><Relationship Id="rId6" Type="http://schemas.openxmlformats.org/officeDocument/2006/relationships/image" Target="../media/image35.png"/><Relationship Id="rId7" Type="http://schemas.openxmlformats.org/officeDocument/2006/relationships/image" Target="../media/image31.png"/><Relationship Id="rId8" Type="http://schemas.openxmlformats.org/officeDocument/2006/relationships/image" Target="../media/image3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17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6663" l="0" r="0" t="-16664"/>
            </a:stretch>
          </a:blipFill>
          <a:ln>
            <a:noFill/>
          </a:ln>
        </p:spPr>
      </p:sp>
      <p:sp>
        <p:nvSpPr>
          <p:cNvPr id="130" name="Google Shape;130;p25"/>
          <p:cNvSpPr/>
          <p:nvPr/>
        </p:nvSpPr>
        <p:spPr>
          <a:xfrm>
            <a:off x="3901608" y="-1264534"/>
            <a:ext cx="5570971" cy="5092796"/>
          </a:xfrm>
          <a:custGeom>
            <a:rect b="b" l="l" r="r" t="t"/>
            <a:pathLst>
              <a:path extrusionOk="0" h="10185591" w="11141941">
                <a:moveTo>
                  <a:pt x="0" y="0"/>
                </a:moveTo>
                <a:lnTo>
                  <a:pt x="11141941" y="0"/>
                </a:lnTo>
                <a:lnTo>
                  <a:pt x="11141941" y="10185591"/>
                </a:lnTo>
                <a:lnTo>
                  <a:pt x="0" y="101855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25"/>
          <p:cNvSpPr/>
          <p:nvPr/>
        </p:nvSpPr>
        <p:spPr>
          <a:xfrm rot="-1978553">
            <a:off x="7122430" y="2423233"/>
            <a:ext cx="3170595" cy="2533690"/>
          </a:xfrm>
          <a:custGeom>
            <a:rect b="b" l="l" r="r" t="t"/>
            <a:pathLst>
              <a:path extrusionOk="0" h="6741543" w="6332884">
                <a:moveTo>
                  <a:pt x="0" y="0"/>
                </a:moveTo>
                <a:lnTo>
                  <a:pt x="6332884" y="0"/>
                </a:lnTo>
                <a:lnTo>
                  <a:pt x="6332884" y="6741543"/>
                </a:lnTo>
                <a:lnTo>
                  <a:pt x="0" y="6741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837" l="-499" r="-498" t="0"/>
            </a:stretch>
          </a:blipFill>
          <a:ln>
            <a:noFill/>
          </a:ln>
        </p:spPr>
      </p:sp>
      <p:sp>
        <p:nvSpPr>
          <p:cNvPr id="132" name="Google Shape;132;p25"/>
          <p:cNvSpPr/>
          <p:nvPr/>
        </p:nvSpPr>
        <p:spPr>
          <a:xfrm rot="-4759561">
            <a:off x="-418079" y="-791216"/>
            <a:ext cx="3115634" cy="3166627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7" y="0"/>
                </a:lnTo>
                <a:lnTo>
                  <a:pt x="6411987" y="6762713"/>
                </a:lnTo>
                <a:lnTo>
                  <a:pt x="0" y="67627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58999"/>
            </a:blip>
            <a:stretch>
              <a:fillRect b="0" l="-33" r="-32" t="-4837"/>
            </a:stretch>
          </a:blipFill>
          <a:ln>
            <a:noFill/>
          </a:ln>
        </p:spPr>
      </p:sp>
      <p:sp>
        <p:nvSpPr>
          <p:cNvPr id="133" name="Google Shape;133;p25"/>
          <p:cNvSpPr/>
          <p:nvPr/>
        </p:nvSpPr>
        <p:spPr>
          <a:xfrm rot="-920900">
            <a:off x="6042267" y="-1690678"/>
            <a:ext cx="3205994" cy="3381357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6" y="0"/>
                </a:lnTo>
                <a:lnTo>
                  <a:pt x="6411986" y="6762712"/>
                </a:lnTo>
                <a:lnTo>
                  <a:pt x="0" y="67627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33" r="-32" t="-4837"/>
            </a:stretch>
          </a:blipFill>
          <a:ln>
            <a:noFill/>
          </a:ln>
        </p:spPr>
      </p:sp>
      <p:sp>
        <p:nvSpPr>
          <p:cNvPr id="134" name="Google Shape;134;p25"/>
          <p:cNvSpPr/>
          <p:nvPr/>
        </p:nvSpPr>
        <p:spPr>
          <a:xfrm rot="3383793">
            <a:off x="5961661" y="-1184898"/>
            <a:ext cx="4600587" cy="3220411"/>
          </a:xfrm>
          <a:custGeom>
            <a:rect b="b" l="l" r="r" t="t"/>
            <a:pathLst>
              <a:path extrusionOk="0" h="6440821" w="9201173">
                <a:moveTo>
                  <a:pt x="0" y="0"/>
                </a:moveTo>
                <a:lnTo>
                  <a:pt x="9201173" y="0"/>
                </a:lnTo>
                <a:lnTo>
                  <a:pt x="9201173" y="6440821"/>
                </a:lnTo>
                <a:lnTo>
                  <a:pt x="0" y="64408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5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5" name="Google Shape;135;p25"/>
          <p:cNvSpPr/>
          <p:nvPr/>
        </p:nvSpPr>
        <p:spPr>
          <a:xfrm flipH="1">
            <a:off x="70433" y="2054671"/>
            <a:ext cx="1790824" cy="3028877"/>
          </a:xfrm>
          <a:custGeom>
            <a:rect b="b" l="l" r="r" t="t"/>
            <a:pathLst>
              <a:path extrusionOk="0" h="6057753" w="3581647">
                <a:moveTo>
                  <a:pt x="3581647" y="0"/>
                </a:moveTo>
                <a:lnTo>
                  <a:pt x="0" y="0"/>
                </a:lnTo>
                <a:lnTo>
                  <a:pt x="0" y="6057754"/>
                </a:lnTo>
                <a:lnTo>
                  <a:pt x="3581647" y="6057754"/>
                </a:lnTo>
                <a:lnTo>
                  <a:pt x="3581647" y="0"/>
                </a:lnTo>
                <a:close/>
              </a:path>
            </a:pathLst>
          </a:custGeom>
          <a:blipFill rotWithShape="1">
            <a:blip r:embed="rId7">
              <a:alphaModFix amt="23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6" name="Google Shape;136;p25"/>
          <p:cNvSpPr txBox="1"/>
          <p:nvPr/>
        </p:nvSpPr>
        <p:spPr>
          <a:xfrm>
            <a:off x="1164657" y="1853460"/>
            <a:ext cx="6778500" cy="23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6300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VALIDAÇÃO DE HIPÓTESES</a:t>
            </a:r>
            <a:endParaRPr sz="300"/>
          </a:p>
        </p:txBody>
      </p:sp>
      <p:sp>
        <p:nvSpPr>
          <p:cNvPr id="137" name="Google Shape;137;p25"/>
          <p:cNvSpPr/>
          <p:nvPr/>
        </p:nvSpPr>
        <p:spPr>
          <a:xfrm>
            <a:off x="-121350" y="1"/>
            <a:ext cx="1793198" cy="1584198"/>
          </a:xfrm>
          <a:custGeom>
            <a:rect b="b" l="l" r="r" t="t"/>
            <a:pathLst>
              <a:path extrusionOk="0" h="4114800" w="4122295">
                <a:moveTo>
                  <a:pt x="0" y="0"/>
                </a:moveTo>
                <a:lnTo>
                  <a:pt x="4122295" y="0"/>
                </a:lnTo>
                <a:lnTo>
                  <a:pt x="41222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8" name="Google Shape;138;p25"/>
          <p:cNvSpPr/>
          <p:nvPr/>
        </p:nvSpPr>
        <p:spPr>
          <a:xfrm>
            <a:off x="7092090" y="-106505"/>
            <a:ext cx="2051910" cy="2057400"/>
          </a:xfrm>
          <a:custGeom>
            <a:rect b="b" l="l" r="r" t="t"/>
            <a:pathLst>
              <a:path extrusionOk="0" h="4114800" w="4103820">
                <a:moveTo>
                  <a:pt x="0" y="0"/>
                </a:moveTo>
                <a:lnTo>
                  <a:pt x="4103820" y="0"/>
                </a:lnTo>
                <a:lnTo>
                  <a:pt x="41038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9" name="Google Shape;139;p25"/>
          <p:cNvSpPr/>
          <p:nvPr/>
        </p:nvSpPr>
        <p:spPr>
          <a:xfrm>
            <a:off x="4893175" y="3994300"/>
            <a:ext cx="3134320" cy="1892808"/>
          </a:xfrm>
          <a:custGeom>
            <a:rect b="b" l="l" r="r" t="t"/>
            <a:pathLst>
              <a:path extrusionOk="0" h="4114800" w="6429375">
                <a:moveTo>
                  <a:pt x="0" y="0"/>
                </a:moveTo>
                <a:lnTo>
                  <a:pt x="6429375" y="0"/>
                </a:lnTo>
                <a:lnTo>
                  <a:pt x="642937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 amt="3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0" name="Google Shape;140;p25">
            <a:hlinkClick action="ppaction://hlinkshowjump?jump=nextslide"/>
          </p:cNvPr>
          <p:cNvSpPr/>
          <p:nvPr/>
        </p:nvSpPr>
        <p:spPr>
          <a:xfrm>
            <a:off x="8388108" y="3871035"/>
            <a:ext cx="639251" cy="639251"/>
          </a:xfrm>
          <a:custGeom>
            <a:rect b="b" l="l" r="r" t="t"/>
            <a:pathLst>
              <a:path extrusionOk="0" h="1278502" w="1278502">
                <a:moveTo>
                  <a:pt x="0" y="0"/>
                </a:moveTo>
                <a:lnTo>
                  <a:pt x="1278502" y="0"/>
                </a:lnTo>
                <a:lnTo>
                  <a:pt x="1278502" y="1278502"/>
                </a:lnTo>
                <a:lnTo>
                  <a:pt x="0" y="12785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1" name="Google Shape;141;p25"/>
          <p:cNvSpPr txBox="1"/>
          <p:nvPr/>
        </p:nvSpPr>
        <p:spPr>
          <a:xfrm>
            <a:off x="2983703" y="1259998"/>
            <a:ext cx="3140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BEM VINDOS À,</a:t>
            </a:r>
            <a:endParaRPr sz="700"/>
          </a:p>
        </p:txBody>
      </p:sp>
      <p:sp>
        <p:nvSpPr>
          <p:cNvPr id="142" name="Google Shape;142;p25"/>
          <p:cNvSpPr txBox="1"/>
          <p:nvPr/>
        </p:nvSpPr>
        <p:spPr>
          <a:xfrm>
            <a:off x="1861255" y="224245"/>
            <a:ext cx="5264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POR GABRIELA FERREIRA GENANGELO E CAMILA MARIA DE OLIVEIRA LIMA BRUSCHETTA.</a:t>
            </a:r>
            <a:endParaRPr sz="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4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6663" l="0" r="0" t="-16664"/>
            </a:stretch>
          </a:blipFill>
          <a:ln>
            <a:noFill/>
          </a:ln>
        </p:spPr>
      </p:sp>
      <p:sp>
        <p:nvSpPr>
          <p:cNvPr id="317" name="Google Shape;317;p34"/>
          <p:cNvSpPr/>
          <p:nvPr/>
        </p:nvSpPr>
        <p:spPr>
          <a:xfrm rot="1435766">
            <a:off x="-1551894" y="-539011"/>
            <a:ext cx="3292419" cy="2991986"/>
          </a:xfrm>
          <a:custGeom>
            <a:rect b="b" l="l" r="r" t="t"/>
            <a:pathLst>
              <a:path extrusionOk="0" h="5983972" w="6584838">
                <a:moveTo>
                  <a:pt x="0" y="0"/>
                </a:moveTo>
                <a:lnTo>
                  <a:pt x="6584838" y="0"/>
                </a:lnTo>
                <a:lnTo>
                  <a:pt x="6584838" y="5983972"/>
                </a:lnTo>
                <a:lnTo>
                  <a:pt x="0" y="59839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8" name="Google Shape;318;p34"/>
          <p:cNvSpPr/>
          <p:nvPr/>
        </p:nvSpPr>
        <p:spPr>
          <a:xfrm>
            <a:off x="4025082" y="-1326151"/>
            <a:ext cx="5570970" cy="5092796"/>
          </a:xfrm>
          <a:custGeom>
            <a:rect b="b" l="l" r="r" t="t"/>
            <a:pathLst>
              <a:path extrusionOk="0" h="10185591" w="11141941">
                <a:moveTo>
                  <a:pt x="0" y="0"/>
                </a:moveTo>
                <a:lnTo>
                  <a:pt x="11141941" y="0"/>
                </a:lnTo>
                <a:lnTo>
                  <a:pt x="11141941" y="10185591"/>
                </a:lnTo>
                <a:lnTo>
                  <a:pt x="0" y="101855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9" name="Google Shape;319;p34"/>
          <p:cNvSpPr txBox="1"/>
          <p:nvPr/>
        </p:nvSpPr>
        <p:spPr>
          <a:xfrm>
            <a:off x="1485061" y="1383631"/>
            <a:ext cx="6173878" cy="16084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300" u="none" cap="none" strike="noStrike">
                <a:solidFill>
                  <a:srgbClr val="BBFBFF"/>
                </a:solidFill>
                <a:latin typeface="Arial"/>
                <a:ea typeface="Arial"/>
                <a:cs typeface="Arial"/>
                <a:sym typeface="Arial"/>
              </a:rPr>
              <a:t>"GRANDES ARTISTAS INSPIRAM, GRANDES DADOS GUIAM, E JUNTOS CRIAM A FÓRMULA DO SUCESSO."</a:t>
            </a:r>
            <a:endParaRPr sz="700"/>
          </a:p>
          <a:p>
            <a:pPr indent="0" lvl="0" marL="0" marR="0" rtl="0" algn="ctr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300" u="none" cap="none" strike="noStrike">
              <a:solidFill>
                <a:srgbClr val="BBFB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34"/>
          <p:cNvSpPr/>
          <p:nvPr/>
        </p:nvSpPr>
        <p:spPr>
          <a:xfrm rot="3390553">
            <a:off x="6477234" y="3127306"/>
            <a:ext cx="3668445" cy="3228853"/>
          </a:xfrm>
          <a:custGeom>
            <a:rect b="b" l="l" r="r" t="t"/>
            <a:pathLst>
              <a:path extrusionOk="0" h="6440821" w="9201173">
                <a:moveTo>
                  <a:pt x="0" y="0"/>
                </a:moveTo>
                <a:lnTo>
                  <a:pt x="9201173" y="0"/>
                </a:lnTo>
                <a:lnTo>
                  <a:pt x="9201173" y="6440821"/>
                </a:lnTo>
                <a:lnTo>
                  <a:pt x="0" y="64408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1" name="Google Shape;321;p34"/>
          <p:cNvSpPr/>
          <p:nvPr/>
        </p:nvSpPr>
        <p:spPr>
          <a:xfrm rot="1226661">
            <a:off x="-1131361" y="-624714"/>
            <a:ext cx="3205994" cy="3381357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7" y="0"/>
                </a:lnTo>
                <a:lnTo>
                  <a:pt x="6411987" y="6762712"/>
                </a:lnTo>
                <a:lnTo>
                  <a:pt x="0" y="67627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33" r="-32" t="-4837"/>
            </a:stretch>
          </a:blipFill>
          <a:ln>
            <a:noFill/>
          </a:ln>
        </p:spPr>
      </p:sp>
      <p:sp>
        <p:nvSpPr>
          <p:cNvPr id="322" name="Google Shape;322;p34"/>
          <p:cNvSpPr/>
          <p:nvPr/>
        </p:nvSpPr>
        <p:spPr>
          <a:xfrm rot="5933899">
            <a:off x="6417548" y="2599317"/>
            <a:ext cx="3212599" cy="3388323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7" y="0"/>
                </a:lnTo>
                <a:lnTo>
                  <a:pt x="6411987" y="6762712"/>
                </a:lnTo>
                <a:lnTo>
                  <a:pt x="0" y="67627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33" r="-32" t="-4837"/>
            </a:stretch>
          </a:blipFill>
          <a:ln>
            <a:noFill/>
          </a:ln>
        </p:spPr>
      </p:sp>
      <p:sp>
        <p:nvSpPr>
          <p:cNvPr id="323" name="Google Shape;323;p34"/>
          <p:cNvSpPr/>
          <p:nvPr/>
        </p:nvSpPr>
        <p:spPr>
          <a:xfrm>
            <a:off x="2743200" y="2992109"/>
            <a:ext cx="3657600" cy="1120140"/>
          </a:xfrm>
          <a:custGeom>
            <a:rect b="b" l="l" r="r" t="t"/>
            <a:pathLst>
              <a:path extrusionOk="0" h="2240280" w="7315200">
                <a:moveTo>
                  <a:pt x="0" y="0"/>
                </a:moveTo>
                <a:lnTo>
                  <a:pt x="7315200" y="0"/>
                </a:lnTo>
                <a:lnTo>
                  <a:pt x="7315200" y="2240280"/>
                </a:lnTo>
                <a:lnTo>
                  <a:pt x="0" y="22402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4" name="Google Shape;324;p34"/>
          <p:cNvSpPr/>
          <p:nvPr/>
        </p:nvSpPr>
        <p:spPr>
          <a:xfrm>
            <a:off x="7253888" y="1927569"/>
            <a:ext cx="1543380" cy="3249222"/>
          </a:xfrm>
          <a:custGeom>
            <a:rect b="b" l="l" r="r" t="t"/>
            <a:pathLst>
              <a:path extrusionOk="0" h="6498443" w="3086760">
                <a:moveTo>
                  <a:pt x="0" y="0"/>
                </a:moveTo>
                <a:lnTo>
                  <a:pt x="3086761" y="0"/>
                </a:lnTo>
                <a:lnTo>
                  <a:pt x="3086761" y="6498443"/>
                </a:lnTo>
                <a:lnTo>
                  <a:pt x="0" y="64984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5" name="Google Shape;325;p34"/>
          <p:cNvSpPr/>
          <p:nvPr/>
        </p:nvSpPr>
        <p:spPr>
          <a:xfrm>
            <a:off x="7020023" y="-1543050"/>
            <a:ext cx="2011109" cy="4114800"/>
          </a:xfrm>
          <a:custGeom>
            <a:rect b="b" l="l" r="r" t="t"/>
            <a:pathLst>
              <a:path extrusionOk="0" h="8229600" w="4022217">
                <a:moveTo>
                  <a:pt x="0" y="0"/>
                </a:moveTo>
                <a:lnTo>
                  <a:pt x="4022217" y="0"/>
                </a:lnTo>
                <a:lnTo>
                  <a:pt x="402221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/>
          <p:nvPr/>
        </p:nvSpPr>
        <p:spPr>
          <a:xfrm flipH="1" rot="10800000"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6663" l="0" r="0" t="-16664"/>
            </a:stretch>
          </a:blipFill>
          <a:ln>
            <a:noFill/>
          </a:ln>
        </p:spPr>
      </p:sp>
      <p:sp>
        <p:nvSpPr>
          <p:cNvPr id="148" name="Google Shape;148;p26"/>
          <p:cNvSpPr/>
          <p:nvPr/>
        </p:nvSpPr>
        <p:spPr>
          <a:xfrm>
            <a:off x="3973714" y="1411379"/>
            <a:ext cx="5570971" cy="5092796"/>
          </a:xfrm>
          <a:custGeom>
            <a:rect b="b" l="l" r="r" t="t"/>
            <a:pathLst>
              <a:path extrusionOk="0" h="10185591" w="11141941">
                <a:moveTo>
                  <a:pt x="0" y="0"/>
                </a:moveTo>
                <a:lnTo>
                  <a:pt x="11141941" y="0"/>
                </a:lnTo>
                <a:lnTo>
                  <a:pt x="11141941" y="10185591"/>
                </a:lnTo>
                <a:lnTo>
                  <a:pt x="0" y="101855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9" name="Google Shape;149;p26"/>
          <p:cNvSpPr/>
          <p:nvPr/>
        </p:nvSpPr>
        <p:spPr>
          <a:xfrm rot="3383793">
            <a:off x="6618886" y="-1432548"/>
            <a:ext cx="4600587" cy="3220411"/>
          </a:xfrm>
          <a:custGeom>
            <a:rect b="b" l="l" r="r" t="t"/>
            <a:pathLst>
              <a:path extrusionOk="0" h="6440821" w="9201173">
                <a:moveTo>
                  <a:pt x="0" y="0"/>
                </a:moveTo>
                <a:lnTo>
                  <a:pt x="9201173" y="0"/>
                </a:lnTo>
                <a:lnTo>
                  <a:pt x="9201173" y="6440821"/>
                </a:lnTo>
                <a:lnTo>
                  <a:pt x="0" y="64408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0" name="Google Shape;150;p26"/>
          <p:cNvSpPr/>
          <p:nvPr/>
        </p:nvSpPr>
        <p:spPr>
          <a:xfrm rot="1435766">
            <a:off x="-1528763" y="3639361"/>
            <a:ext cx="4527978" cy="4114800"/>
          </a:xfrm>
          <a:custGeom>
            <a:rect b="b" l="l" r="r" t="t"/>
            <a:pathLst>
              <a:path extrusionOk="0" h="8229600" w="9055956">
                <a:moveTo>
                  <a:pt x="0" y="0"/>
                </a:moveTo>
                <a:lnTo>
                  <a:pt x="9055956" y="0"/>
                </a:lnTo>
                <a:lnTo>
                  <a:pt x="90559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1" name="Google Shape;151;p26"/>
          <p:cNvSpPr/>
          <p:nvPr/>
        </p:nvSpPr>
        <p:spPr>
          <a:xfrm rot="-4764834">
            <a:off x="6658378" y="-1785928"/>
            <a:ext cx="3205993" cy="3381356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6" y="0"/>
                </a:lnTo>
                <a:lnTo>
                  <a:pt x="6411986" y="6762712"/>
                </a:lnTo>
                <a:lnTo>
                  <a:pt x="0" y="67627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33" r="-32" t="-4837"/>
            </a:stretch>
          </a:blipFill>
          <a:ln>
            <a:noFill/>
          </a:ln>
        </p:spPr>
      </p:sp>
      <p:sp>
        <p:nvSpPr>
          <p:cNvPr id="152" name="Google Shape;152;p26"/>
          <p:cNvSpPr/>
          <p:nvPr/>
        </p:nvSpPr>
        <p:spPr>
          <a:xfrm rot="-1778512">
            <a:off x="-867770" y="3007058"/>
            <a:ext cx="3205993" cy="3381356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7" y="0"/>
                </a:lnTo>
                <a:lnTo>
                  <a:pt x="6411987" y="6762712"/>
                </a:lnTo>
                <a:lnTo>
                  <a:pt x="0" y="67627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33" r="-32" t="-4837"/>
            </a:stretch>
          </a:blipFill>
          <a:ln>
            <a:noFill/>
          </a:ln>
        </p:spPr>
      </p:sp>
      <p:sp>
        <p:nvSpPr>
          <p:cNvPr id="153" name="Google Shape;153;p26"/>
          <p:cNvSpPr/>
          <p:nvPr/>
        </p:nvSpPr>
        <p:spPr>
          <a:xfrm>
            <a:off x="7210633" y="3195448"/>
            <a:ext cx="1838080" cy="1861347"/>
          </a:xfrm>
          <a:custGeom>
            <a:rect b="b" l="l" r="r" t="t"/>
            <a:pathLst>
              <a:path extrusionOk="0" h="3722694" w="3676160">
                <a:moveTo>
                  <a:pt x="0" y="0"/>
                </a:moveTo>
                <a:lnTo>
                  <a:pt x="3676160" y="0"/>
                </a:lnTo>
                <a:lnTo>
                  <a:pt x="3676160" y="3722693"/>
                </a:lnTo>
                <a:lnTo>
                  <a:pt x="0" y="3722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4" name="Google Shape;154;p26">
            <a:hlinkClick action="ppaction://hlinkshowjump?jump=nextslide"/>
          </p:cNvPr>
          <p:cNvSpPr/>
          <p:nvPr/>
        </p:nvSpPr>
        <p:spPr>
          <a:xfrm>
            <a:off x="3921249" y="3957778"/>
            <a:ext cx="1194143" cy="1303294"/>
          </a:xfrm>
          <a:custGeom>
            <a:rect b="b" l="l" r="r" t="t"/>
            <a:pathLst>
              <a:path extrusionOk="0" h="2606588" w="2388286">
                <a:moveTo>
                  <a:pt x="0" y="0"/>
                </a:moveTo>
                <a:lnTo>
                  <a:pt x="2388287" y="0"/>
                </a:lnTo>
                <a:lnTo>
                  <a:pt x="2388287" y="2606588"/>
                </a:lnTo>
                <a:lnTo>
                  <a:pt x="0" y="26065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5" name="Google Shape;155;p26"/>
          <p:cNvSpPr/>
          <p:nvPr/>
        </p:nvSpPr>
        <p:spPr>
          <a:xfrm rot="-1415827">
            <a:off x="-1794575" y="-130512"/>
            <a:ext cx="4379784" cy="2496477"/>
          </a:xfrm>
          <a:custGeom>
            <a:rect b="b" l="l" r="r" t="t"/>
            <a:pathLst>
              <a:path extrusionOk="0" h="4992954" w="8759568">
                <a:moveTo>
                  <a:pt x="0" y="0"/>
                </a:moveTo>
                <a:lnTo>
                  <a:pt x="8759569" y="0"/>
                </a:lnTo>
                <a:lnTo>
                  <a:pt x="8759569" y="4992954"/>
                </a:lnTo>
                <a:lnTo>
                  <a:pt x="0" y="49929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 amt="7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6" name="Google Shape;156;p26"/>
          <p:cNvSpPr txBox="1"/>
          <p:nvPr/>
        </p:nvSpPr>
        <p:spPr>
          <a:xfrm>
            <a:off x="572375" y="1753213"/>
            <a:ext cx="7015200" cy="20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 objetivo deste projeto é apoiar estrategicamente o lançamento do novo artista da gravadora. A análise busca identificar os fatores que influenciam o sucesso de uma música, por meio de uma exploração estatística aprofundada, análise de correlação entre variáveis relevantes e validação das hipóteses levantadas pela gravadora.</a:t>
            </a:r>
            <a:endParaRPr sz="700"/>
          </a:p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Entre os pontos investigados estão: o impacto do BPM, a presença em playlists, o desempenho em outras plataformas (como Deezer), o número de músicas publicadas por artista e as características técnicas das faixas. Com base nos resultados, foram elaboradas recomendações estratégicas fundamentadas em evidências para potencializar as decisões da gravadora.</a:t>
            </a:r>
            <a:endParaRPr sz="700"/>
          </a:p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6"/>
          <p:cNvSpPr txBox="1"/>
          <p:nvPr/>
        </p:nvSpPr>
        <p:spPr>
          <a:xfrm>
            <a:off x="470251" y="775725"/>
            <a:ext cx="7674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700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OBJETIVO E METODOLOGIAS</a:t>
            </a:r>
            <a:endParaRPr sz="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/>
          <p:nvPr/>
        </p:nvSpPr>
        <p:spPr>
          <a:xfrm flipH="1" rot="10800000"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6663" l="0" r="0" t="-16664"/>
            </a:stretch>
          </a:blipFill>
          <a:ln>
            <a:noFill/>
          </a:ln>
        </p:spPr>
      </p:sp>
      <p:sp>
        <p:nvSpPr>
          <p:cNvPr id="163" name="Google Shape;163;p27"/>
          <p:cNvSpPr/>
          <p:nvPr/>
        </p:nvSpPr>
        <p:spPr>
          <a:xfrm>
            <a:off x="4704263" y="1664528"/>
            <a:ext cx="5570971" cy="5092796"/>
          </a:xfrm>
          <a:custGeom>
            <a:rect b="b" l="l" r="r" t="t"/>
            <a:pathLst>
              <a:path extrusionOk="0" h="10185591" w="11141941">
                <a:moveTo>
                  <a:pt x="0" y="0"/>
                </a:moveTo>
                <a:lnTo>
                  <a:pt x="11141941" y="0"/>
                </a:lnTo>
                <a:lnTo>
                  <a:pt x="11141941" y="10185591"/>
                </a:lnTo>
                <a:lnTo>
                  <a:pt x="0" y="101855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27"/>
          <p:cNvSpPr/>
          <p:nvPr/>
        </p:nvSpPr>
        <p:spPr>
          <a:xfrm rot="-2106402">
            <a:off x="7541004" y="-1272437"/>
            <a:ext cx="3205994" cy="3573574"/>
          </a:xfrm>
          <a:custGeom>
            <a:rect b="b" l="l" r="r" t="t"/>
            <a:pathLst>
              <a:path extrusionOk="0" h="7147147" w="6411987">
                <a:moveTo>
                  <a:pt x="0" y="0"/>
                </a:moveTo>
                <a:lnTo>
                  <a:pt x="6411986" y="0"/>
                </a:lnTo>
                <a:lnTo>
                  <a:pt x="6411986" y="7147148"/>
                </a:lnTo>
                <a:lnTo>
                  <a:pt x="0" y="71471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2877" r="-2877" t="-4837"/>
            </a:stretch>
          </a:blipFill>
          <a:ln>
            <a:noFill/>
          </a:ln>
        </p:spPr>
      </p:sp>
      <p:sp>
        <p:nvSpPr>
          <p:cNvPr id="165" name="Google Shape;165;p27"/>
          <p:cNvSpPr/>
          <p:nvPr/>
        </p:nvSpPr>
        <p:spPr>
          <a:xfrm rot="-818067">
            <a:off x="-447738" y="3175179"/>
            <a:ext cx="3205994" cy="3381357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6" y="0"/>
                </a:lnTo>
                <a:lnTo>
                  <a:pt x="6411986" y="6762712"/>
                </a:lnTo>
                <a:lnTo>
                  <a:pt x="0" y="67627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33" r="-32" t="-4837"/>
            </a:stretch>
          </a:blipFill>
          <a:ln>
            <a:noFill/>
          </a:ln>
        </p:spPr>
      </p:sp>
      <p:sp>
        <p:nvSpPr>
          <p:cNvPr id="166" name="Google Shape;166;p27"/>
          <p:cNvSpPr/>
          <p:nvPr/>
        </p:nvSpPr>
        <p:spPr>
          <a:xfrm>
            <a:off x="30797" y="518865"/>
            <a:ext cx="6534344" cy="715433"/>
          </a:xfrm>
          <a:custGeom>
            <a:rect b="b" l="l" r="r" t="t"/>
            <a:pathLst>
              <a:path extrusionOk="0" h="1430865" w="13068689">
                <a:moveTo>
                  <a:pt x="0" y="0"/>
                </a:moveTo>
                <a:lnTo>
                  <a:pt x="13068689" y="0"/>
                </a:lnTo>
                <a:lnTo>
                  <a:pt x="13068689" y="1430865"/>
                </a:lnTo>
                <a:lnTo>
                  <a:pt x="0" y="14308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3646" l="-2154" r="0" t="-3648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sp>
      <p:sp>
        <p:nvSpPr>
          <p:cNvPr id="167" name="Google Shape;167;p27"/>
          <p:cNvSpPr/>
          <p:nvPr/>
        </p:nvSpPr>
        <p:spPr>
          <a:xfrm>
            <a:off x="5794186" y="1291986"/>
            <a:ext cx="3349814" cy="1975450"/>
          </a:xfrm>
          <a:custGeom>
            <a:rect b="b" l="l" r="r" t="t"/>
            <a:pathLst>
              <a:path extrusionOk="0" h="3950899" w="6699627">
                <a:moveTo>
                  <a:pt x="0" y="0"/>
                </a:moveTo>
                <a:lnTo>
                  <a:pt x="6699627" y="0"/>
                </a:lnTo>
                <a:lnTo>
                  <a:pt x="6699627" y="3950899"/>
                </a:lnTo>
                <a:lnTo>
                  <a:pt x="0" y="395089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3430" l="0" r="0" t="-3430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27"/>
          <p:cNvSpPr/>
          <p:nvPr/>
        </p:nvSpPr>
        <p:spPr>
          <a:xfrm>
            <a:off x="2924248" y="1281923"/>
            <a:ext cx="2869939" cy="1985513"/>
          </a:xfrm>
          <a:custGeom>
            <a:rect b="b" l="l" r="r" t="t"/>
            <a:pathLst>
              <a:path extrusionOk="0" h="3971025" w="5739877">
                <a:moveTo>
                  <a:pt x="0" y="0"/>
                </a:moveTo>
                <a:lnTo>
                  <a:pt x="5739877" y="0"/>
                </a:lnTo>
                <a:lnTo>
                  <a:pt x="5739877" y="3971025"/>
                </a:lnTo>
                <a:lnTo>
                  <a:pt x="0" y="39710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-1479" l="-1072" r="-8367" t="-1480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27"/>
          <p:cNvSpPr/>
          <p:nvPr/>
        </p:nvSpPr>
        <p:spPr>
          <a:xfrm>
            <a:off x="0" y="1291986"/>
            <a:ext cx="2898530" cy="1985513"/>
          </a:xfrm>
          <a:custGeom>
            <a:rect b="b" l="l" r="r" t="t"/>
            <a:pathLst>
              <a:path extrusionOk="0" h="3971025" w="5797060">
                <a:moveTo>
                  <a:pt x="0" y="0"/>
                </a:moveTo>
                <a:lnTo>
                  <a:pt x="5797060" y="0"/>
                </a:lnTo>
                <a:lnTo>
                  <a:pt x="5797060" y="3971025"/>
                </a:lnTo>
                <a:lnTo>
                  <a:pt x="0" y="39710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-1479" l="0" r="-7350" t="-1480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sp>
      <p:sp>
        <p:nvSpPr>
          <p:cNvPr id="170" name="Google Shape;170;p27"/>
          <p:cNvSpPr/>
          <p:nvPr/>
        </p:nvSpPr>
        <p:spPr>
          <a:xfrm>
            <a:off x="30797" y="3314674"/>
            <a:ext cx="6011751" cy="1792503"/>
          </a:xfrm>
          <a:custGeom>
            <a:rect b="b" l="l" r="r" t="t"/>
            <a:pathLst>
              <a:path extrusionOk="0" h="3585006" w="12023501">
                <a:moveTo>
                  <a:pt x="0" y="0"/>
                </a:moveTo>
                <a:lnTo>
                  <a:pt x="12023501" y="0"/>
                </a:lnTo>
                <a:lnTo>
                  <a:pt x="12023501" y="3585007"/>
                </a:lnTo>
                <a:lnTo>
                  <a:pt x="0" y="35850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-306" l="0" r="0" t="-306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27"/>
          <p:cNvSpPr/>
          <p:nvPr/>
        </p:nvSpPr>
        <p:spPr>
          <a:xfrm>
            <a:off x="6042548" y="3314674"/>
            <a:ext cx="3032459" cy="1782592"/>
          </a:xfrm>
          <a:custGeom>
            <a:rect b="b" l="l" r="r" t="t"/>
            <a:pathLst>
              <a:path extrusionOk="0" h="3565184" w="6064917">
                <a:moveTo>
                  <a:pt x="0" y="0"/>
                </a:moveTo>
                <a:lnTo>
                  <a:pt x="6064916" y="0"/>
                </a:lnTo>
                <a:lnTo>
                  <a:pt x="6064916" y="3565184"/>
                </a:lnTo>
                <a:lnTo>
                  <a:pt x="0" y="3565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-4190" l="0" r="0" t="-2168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27"/>
          <p:cNvSpPr txBox="1"/>
          <p:nvPr/>
        </p:nvSpPr>
        <p:spPr>
          <a:xfrm>
            <a:off x="835926" y="-9975"/>
            <a:ext cx="5088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500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PANORAMA GERAL</a:t>
            </a:r>
            <a:endParaRPr sz="700"/>
          </a:p>
        </p:txBody>
      </p:sp>
      <p:sp>
        <p:nvSpPr>
          <p:cNvPr id="173" name="Google Shape;173;p27"/>
          <p:cNvSpPr/>
          <p:nvPr/>
        </p:nvSpPr>
        <p:spPr>
          <a:xfrm rot="-1415827">
            <a:off x="-323309" y="-121837"/>
            <a:ext cx="1337788" cy="762539"/>
          </a:xfrm>
          <a:custGeom>
            <a:rect b="b" l="l" r="r" t="t"/>
            <a:pathLst>
              <a:path extrusionOk="0" h="1525078" w="2675576">
                <a:moveTo>
                  <a:pt x="0" y="0"/>
                </a:moveTo>
                <a:lnTo>
                  <a:pt x="2675575" y="0"/>
                </a:lnTo>
                <a:lnTo>
                  <a:pt x="2675575" y="1525078"/>
                </a:lnTo>
                <a:lnTo>
                  <a:pt x="0" y="15250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3">
              <a:alphaModFix amt="7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27"/>
          <p:cNvSpPr/>
          <p:nvPr/>
        </p:nvSpPr>
        <p:spPr>
          <a:xfrm rot="1641621">
            <a:off x="-455571" y="-216851"/>
            <a:ext cx="1337788" cy="762539"/>
          </a:xfrm>
          <a:custGeom>
            <a:rect b="b" l="l" r="r" t="t"/>
            <a:pathLst>
              <a:path extrusionOk="0" h="1525078" w="2675576">
                <a:moveTo>
                  <a:pt x="0" y="0"/>
                </a:moveTo>
                <a:lnTo>
                  <a:pt x="2675575" y="0"/>
                </a:lnTo>
                <a:lnTo>
                  <a:pt x="2675575" y="1525078"/>
                </a:lnTo>
                <a:lnTo>
                  <a:pt x="0" y="15250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4">
              <a:alphaModFix amt="70000"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/>
          <p:nvPr/>
        </p:nvSpPr>
        <p:spPr>
          <a:xfrm flipH="1" rot="10800000"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6663" l="0" r="0" t="-16664"/>
            </a:stretch>
          </a:blipFill>
          <a:ln>
            <a:noFill/>
          </a:ln>
        </p:spPr>
      </p:sp>
      <p:sp>
        <p:nvSpPr>
          <p:cNvPr id="180" name="Google Shape;180;p28"/>
          <p:cNvSpPr/>
          <p:nvPr/>
        </p:nvSpPr>
        <p:spPr>
          <a:xfrm>
            <a:off x="6689251" y="3016669"/>
            <a:ext cx="5570971" cy="5092796"/>
          </a:xfrm>
          <a:custGeom>
            <a:rect b="b" l="l" r="r" t="t"/>
            <a:pathLst>
              <a:path extrusionOk="0" h="10185591" w="11141941">
                <a:moveTo>
                  <a:pt x="0" y="0"/>
                </a:moveTo>
                <a:lnTo>
                  <a:pt x="11141941" y="0"/>
                </a:lnTo>
                <a:lnTo>
                  <a:pt x="11141941" y="10185591"/>
                </a:lnTo>
                <a:lnTo>
                  <a:pt x="0" y="101855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1" name="Google Shape;181;p28"/>
          <p:cNvSpPr/>
          <p:nvPr/>
        </p:nvSpPr>
        <p:spPr>
          <a:xfrm>
            <a:off x="5300494" y="2316075"/>
            <a:ext cx="3204502" cy="364512"/>
          </a:xfrm>
          <a:custGeom>
            <a:rect b="b" l="l" r="r" t="t"/>
            <a:pathLst>
              <a:path extrusionOk="0" h="729024" w="6409004">
                <a:moveTo>
                  <a:pt x="0" y="0"/>
                </a:moveTo>
                <a:lnTo>
                  <a:pt x="6409005" y="0"/>
                </a:lnTo>
                <a:lnTo>
                  <a:pt x="6409005" y="729024"/>
                </a:lnTo>
                <a:lnTo>
                  <a:pt x="0" y="7290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82" name="Google Shape;182;p28"/>
          <p:cNvGrpSpPr/>
          <p:nvPr/>
        </p:nvGrpSpPr>
        <p:grpSpPr>
          <a:xfrm>
            <a:off x="7231213" y="-1481322"/>
            <a:ext cx="5412693" cy="4831681"/>
            <a:chOff x="0" y="1"/>
            <a:chExt cx="14433850" cy="12884482"/>
          </a:xfrm>
        </p:grpSpPr>
        <p:sp>
          <p:nvSpPr>
            <p:cNvPr id="183" name="Google Shape;183;p28"/>
            <p:cNvSpPr/>
            <p:nvPr/>
          </p:nvSpPr>
          <p:spPr>
            <a:xfrm rot="-2106402">
              <a:off x="1962586" y="1763388"/>
              <a:ext cx="8549316" cy="9529530"/>
            </a:xfrm>
            <a:custGeom>
              <a:rect b="b" l="l" r="r" t="t"/>
              <a:pathLst>
                <a:path extrusionOk="0" h="9529530" w="8549316">
                  <a:moveTo>
                    <a:pt x="0" y="0"/>
                  </a:moveTo>
                  <a:lnTo>
                    <a:pt x="8549315" y="0"/>
                  </a:lnTo>
                  <a:lnTo>
                    <a:pt x="8549315" y="9529530"/>
                  </a:lnTo>
                  <a:lnTo>
                    <a:pt x="0" y="952953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-2877" r="-2877" t="-4837"/>
              </a:stretch>
            </a:blipFill>
            <a:ln>
              <a:noFill/>
            </a:ln>
          </p:spPr>
        </p:sp>
        <p:sp>
          <p:nvSpPr>
            <p:cNvPr id="184" name="Google Shape;184;p28"/>
            <p:cNvSpPr/>
            <p:nvPr/>
          </p:nvSpPr>
          <p:spPr>
            <a:xfrm rot="-333376">
              <a:off x="1139704" y="604759"/>
              <a:ext cx="12908724" cy="8587761"/>
            </a:xfrm>
            <a:custGeom>
              <a:rect b="b" l="l" r="r" t="t"/>
              <a:pathLst>
                <a:path extrusionOk="0" h="8587761" w="12908724">
                  <a:moveTo>
                    <a:pt x="0" y="0"/>
                  </a:moveTo>
                  <a:lnTo>
                    <a:pt x="12908724" y="0"/>
                  </a:lnTo>
                  <a:lnTo>
                    <a:pt x="12908724" y="8587761"/>
                  </a:lnTo>
                  <a:lnTo>
                    <a:pt x="0" y="85877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-2608" l="0" r="0" t="-2609"/>
              </a:stretch>
            </a:blipFill>
            <a:ln>
              <a:noFill/>
            </a:ln>
          </p:spPr>
        </p:sp>
      </p:grpSp>
      <p:sp>
        <p:nvSpPr>
          <p:cNvPr id="185" name="Google Shape;185;p28"/>
          <p:cNvSpPr/>
          <p:nvPr/>
        </p:nvSpPr>
        <p:spPr>
          <a:xfrm>
            <a:off x="771267" y="1134927"/>
            <a:ext cx="7733730" cy="879712"/>
          </a:xfrm>
          <a:custGeom>
            <a:rect b="b" l="l" r="r" t="t"/>
            <a:pathLst>
              <a:path extrusionOk="0" h="1759424" w="15467460">
                <a:moveTo>
                  <a:pt x="0" y="0"/>
                </a:moveTo>
                <a:lnTo>
                  <a:pt x="15467460" y="0"/>
                </a:lnTo>
                <a:lnTo>
                  <a:pt x="15467460" y="1759423"/>
                </a:lnTo>
                <a:lnTo>
                  <a:pt x="0" y="1759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86" name="Google Shape;186;p28"/>
          <p:cNvGrpSpPr/>
          <p:nvPr/>
        </p:nvGrpSpPr>
        <p:grpSpPr>
          <a:xfrm>
            <a:off x="-1885363" y="2844955"/>
            <a:ext cx="5807788" cy="5726128"/>
            <a:chOff x="1" y="0"/>
            <a:chExt cx="15487434" cy="15269676"/>
          </a:xfrm>
        </p:grpSpPr>
        <p:sp>
          <p:nvSpPr>
            <p:cNvPr id="187" name="Google Shape;187;p28"/>
            <p:cNvSpPr/>
            <p:nvPr/>
          </p:nvSpPr>
          <p:spPr>
            <a:xfrm rot="1435766">
              <a:off x="1706414" y="2319658"/>
              <a:ext cx="12074608" cy="10972800"/>
            </a:xfrm>
            <a:custGeom>
              <a:rect b="b" l="l" r="r" t="t"/>
              <a:pathLst>
                <a:path extrusionOk="0" h="10972800" w="12074608">
                  <a:moveTo>
                    <a:pt x="0" y="0"/>
                  </a:moveTo>
                  <a:lnTo>
                    <a:pt x="12074608" y="0"/>
                  </a:lnTo>
                  <a:lnTo>
                    <a:pt x="12074608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88" name="Google Shape;188;p28"/>
            <p:cNvSpPr/>
            <p:nvPr/>
          </p:nvSpPr>
          <p:spPr>
            <a:xfrm rot="-818067">
              <a:off x="3833667" y="880599"/>
              <a:ext cx="8549316" cy="9016950"/>
            </a:xfrm>
            <a:custGeom>
              <a:rect b="b" l="l" r="r" t="t"/>
              <a:pathLst>
                <a:path extrusionOk="0" h="9016950" w="8549316">
                  <a:moveTo>
                    <a:pt x="0" y="0"/>
                  </a:moveTo>
                  <a:lnTo>
                    <a:pt x="8549316" y="0"/>
                  </a:lnTo>
                  <a:lnTo>
                    <a:pt x="8549316" y="9016950"/>
                  </a:lnTo>
                  <a:lnTo>
                    <a:pt x="0" y="901695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-33" r="-32" t="-4837"/>
              </a:stretch>
            </a:blipFill>
            <a:ln>
              <a:noFill/>
            </a:ln>
          </p:spPr>
        </p:sp>
      </p:grpSp>
      <p:sp>
        <p:nvSpPr>
          <p:cNvPr id="189" name="Google Shape;189;p28"/>
          <p:cNvSpPr/>
          <p:nvPr/>
        </p:nvSpPr>
        <p:spPr>
          <a:xfrm>
            <a:off x="130898" y="38935"/>
            <a:ext cx="950831" cy="950831"/>
          </a:xfrm>
          <a:custGeom>
            <a:rect b="b" l="l" r="r" t="t"/>
            <a:pathLst>
              <a:path extrusionOk="0" h="1901661" w="1901661">
                <a:moveTo>
                  <a:pt x="0" y="0"/>
                </a:moveTo>
                <a:lnTo>
                  <a:pt x="1901660" y="0"/>
                </a:lnTo>
                <a:lnTo>
                  <a:pt x="1901660" y="1901660"/>
                </a:lnTo>
                <a:lnTo>
                  <a:pt x="0" y="19016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0" name="Google Shape;190;p28"/>
          <p:cNvSpPr/>
          <p:nvPr/>
        </p:nvSpPr>
        <p:spPr>
          <a:xfrm>
            <a:off x="836565" y="2157514"/>
            <a:ext cx="4331396" cy="2787273"/>
          </a:xfrm>
          <a:custGeom>
            <a:rect b="b" l="l" r="r" t="t"/>
            <a:pathLst>
              <a:path extrusionOk="0" h="5574546" w="8662792">
                <a:moveTo>
                  <a:pt x="0" y="0"/>
                </a:moveTo>
                <a:lnTo>
                  <a:pt x="8662791" y="0"/>
                </a:lnTo>
                <a:lnTo>
                  <a:pt x="8662791" y="5574546"/>
                </a:lnTo>
                <a:lnTo>
                  <a:pt x="0" y="55745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28"/>
          <p:cNvSpPr/>
          <p:nvPr/>
        </p:nvSpPr>
        <p:spPr>
          <a:xfrm>
            <a:off x="5280666" y="2969995"/>
            <a:ext cx="3204502" cy="364512"/>
          </a:xfrm>
          <a:custGeom>
            <a:rect b="b" l="l" r="r" t="t"/>
            <a:pathLst>
              <a:path extrusionOk="0" h="729024" w="6409004">
                <a:moveTo>
                  <a:pt x="0" y="0"/>
                </a:moveTo>
                <a:lnTo>
                  <a:pt x="6409004" y="0"/>
                </a:lnTo>
                <a:lnTo>
                  <a:pt x="6409004" y="729024"/>
                </a:lnTo>
                <a:lnTo>
                  <a:pt x="0" y="7290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2" name="Google Shape;192;p28"/>
          <p:cNvSpPr/>
          <p:nvPr/>
        </p:nvSpPr>
        <p:spPr>
          <a:xfrm>
            <a:off x="6641824" y="4619869"/>
            <a:ext cx="442913" cy="442913"/>
          </a:xfrm>
          <a:custGeom>
            <a:rect b="b" l="l" r="r" t="t"/>
            <a:pathLst>
              <a:path extrusionOk="0" h="885825" w="885825">
                <a:moveTo>
                  <a:pt x="0" y="0"/>
                </a:moveTo>
                <a:lnTo>
                  <a:pt x="885825" y="0"/>
                </a:lnTo>
                <a:lnTo>
                  <a:pt x="885825" y="885825"/>
                </a:lnTo>
                <a:lnTo>
                  <a:pt x="0" y="8858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3" name="Google Shape;193;p28"/>
          <p:cNvSpPr txBox="1"/>
          <p:nvPr/>
        </p:nvSpPr>
        <p:spPr>
          <a:xfrm>
            <a:off x="836564" y="1358822"/>
            <a:ext cx="7470871" cy="586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100" u="none" cap="none" strike="noStrike">
                <a:solidFill>
                  <a:srgbClr val="542DAF"/>
                </a:solidFill>
                <a:latin typeface="Arial"/>
                <a:ea typeface="Arial"/>
                <a:cs typeface="Arial"/>
                <a:sym typeface="Arial"/>
              </a:rPr>
              <a:t>Músicas com BPM (Batidas Por Minuto) mais altos fazem mais sucesso em termos de número de streams no Spotify.</a:t>
            </a:r>
            <a:endParaRPr sz="700"/>
          </a:p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none" cap="none" strike="noStrike">
              <a:solidFill>
                <a:srgbClr val="542D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8"/>
          <p:cNvSpPr txBox="1"/>
          <p:nvPr/>
        </p:nvSpPr>
        <p:spPr>
          <a:xfrm>
            <a:off x="2870907" y="394103"/>
            <a:ext cx="3402186" cy="6134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600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1ª HIPÓTESE </a:t>
            </a:r>
            <a:endParaRPr sz="700"/>
          </a:p>
        </p:txBody>
      </p:sp>
      <p:sp>
        <p:nvSpPr>
          <p:cNvPr id="195" name="Google Shape;195;p28"/>
          <p:cNvSpPr txBox="1"/>
          <p:nvPr/>
        </p:nvSpPr>
        <p:spPr>
          <a:xfrm>
            <a:off x="6466414" y="4358490"/>
            <a:ext cx="793734" cy="1899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1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Refutada!</a:t>
            </a:r>
            <a:endParaRPr sz="700"/>
          </a:p>
        </p:txBody>
      </p:sp>
      <p:sp>
        <p:nvSpPr>
          <p:cNvPr id="196" name="Google Shape;196;p28"/>
          <p:cNvSpPr txBox="1"/>
          <p:nvPr/>
        </p:nvSpPr>
        <p:spPr>
          <a:xfrm>
            <a:off x="6051482" y="2493262"/>
            <a:ext cx="1702526" cy="3508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-0.0029889197618340134</a:t>
            </a:r>
            <a:endParaRPr sz="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97" name="Google Shape;197;p28"/>
          <p:cNvSpPr txBox="1"/>
          <p:nvPr/>
        </p:nvSpPr>
        <p:spPr>
          <a:xfrm>
            <a:off x="5180505" y="2316065"/>
            <a:ext cx="34491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8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CORRELAÇÃO DE PEARSON — TABELA EXPANDIDA</a:t>
            </a:r>
            <a:endParaRPr sz="500"/>
          </a:p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98" name="Google Shape;198;p28"/>
          <p:cNvSpPr txBox="1"/>
          <p:nvPr/>
        </p:nvSpPr>
        <p:spPr>
          <a:xfrm>
            <a:off x="5470538" y="3534194"/>
            <a:ext cx="2785485" cy="7814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Não há evidências consistentes de que músicas com BPM mais alto tenham mais streams.</a:t>
            </a:r>
            <a:endParaRPr sz="700"/>
          </a:p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8"/>
          <p:cNvSpPr txBox="1"/>
          <p:nvPr/>
        </p:nvSpPr>
        <p:spPr>
          <a:xfrm>
            <a:off x="6053808" y="3138529"/>
            <a:ext cx="1702526" cy="527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0.03996845247355893</a:t>
            </a:r>
            <a:endParaRPr sz="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00" name="Google Shape;200;p28"/>
          <p:cNvSpPr txBox="1"/>
          <p:nvPr/>
        </p:nvSpPr>
        <p:spPr>
          <a:xfrm>
            <a:off x="5178193" y="2981995"/>
            <a:ext cx="34491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9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CORRELAÇÃO DE PEARSON — TABELA FILTRADA</a:t>
            </a:r>
            <a:endParaRPr sz="600"/>
          </a:p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/>
          <p:nvPr/>
        </p:nvSpPr>
        <p:spPr>
          <a:xfrm flipH="1" rot="10800000"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6663" l="0" r="0" t="-16664"/>
            </a:stretch>
          </a:blipFill>
          <a:ln>
            <a:noFill/>
          </a:ln>
        </p:spPr>
      </p:sp>
      <p:sp>
        <p:nvSpPr>
          <p:cNvPr id="206" name="Google Shape;206;p29"/>
          <p:cNvSpPr/>
          <p:nvPr/>
        </p:nvSpPr>
        <p:spPr>
          <a:xfrm>
            <a:off x="606313" y="2106450"/>
            <a:ext cx="5570971" cy="5092796"/>
          </a:xfrm>
          <a:custGeom>
            <a:rect b="b" l="l" r="r" t="t"/>
            <a:pathLst>
              <a:path extrusionOk="0" h="10185591" w="11141941">
                <a:moveTo>
                  <a:pt x="0" y="0"/>
                </a:moveTo>
                <a:lnTo>
                  <a:pt x="11141941" y="0"/>
                </a:lnTo>
                <a:lnTo>
                  <a:pt x="11141941" y="10185590"/>
                </a:lnTo>
                <a:lnTo>
                  <a:pt x="0" y="101855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7" name="Google Shape;207;p29"/>
          <p:cNvSpPr/>
          <p:nvPr/>
        </p:nvSpPr>
        <p:spPr>
          <a:xfrm>
            <a:off x="400738" y="4470603"/>
            <a:ext cx="3204502" cy="364512"/>
          </a:xfrm>
          <a:custGeom>
            <a:rect b="b" l="l" r="r" t="t"/>
            <a:pathLst>
              <a:path extrusionOk="0" h="729024" w="6409004">
                <a:moveTo>
                  <a:pt x="0" y="0"/>
                </a:moveTo>
                <a:lnTo>
                  <a:pt x="6409004" y="0"/>
                </a:lnTo>
                <a:lnTo>
                  <a:pt x="6409004" y="729024"/>
                </a:lnTo>
                <a:lnTo>
                  <a:pt x="0" y="7290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08" name="Google Shape;208;p29"/>
          <p:cNvGrpSpPr/>
          <p:nvPr/>
        </p:nvGrpSpPr>
        <p:grpSpPr>
          <a:xfrm>
            <a:off x="7069919" y="-1955063"/>
            <a:ext cx="5412693" cy="4831681"/>
            <a:chOff x="0" y="1"/>
            <a:chExt cx="14433850" cy="12884482"/>
          </a:xfrm>
        </p:grpSpPr>
        <p:sp>
          <p:nvSpPr>
            <p:cNvPr id="209" name="Google Shape;209;p29"/>
            <p:cNvSpPr/>
            <p:nvPr/>
          </p:nvSpPr>
          <p:spPr>
            <a:xfrm rot="-2106402">
              <a:off x="1962586" y="1763388"/>
              <a:ext cx="8549316" cy="9529530"/>
            </a:xfrm>
            <a:custGeom>
              <a:rect b="b" l="l" r="r" t="t"/>
              <a:pathLst>
                <a:path extrusionOk="0" h="9529530" w="8549316">
                  <a:moveTo>
                    <a:pt x="0" y="0"/>
                  </a:moveTo>
                  <a:lnTo>
                    <a:pt x="8549315" y="0"/>
                  </a:lnTo>
                  <a:lnTo>
                    <a:pt x="8549315" y="9529530"/>
                  </a:lnTo>
                  <a:lnTo>
                    <a:pt x="0" y="952953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-2877" r="-2877" t="-4837"/>
              </a:stretch>
            </a:blipFill>
            <a:ln>
              <a:noFill/>
            </a:ln>
          </p:spPr>
        </p:sp>
        <p:sp>
          <p:nvSpPr>
            <p:cNvPr id="210" name="Google Shape;210;p29"/>
            <p:cNvSpPr/>
            <p:nvPr/>
          </p:nvSpPr>
          <p:spPr>
            <a:xfrm rot="-333376">
              <a:off x="1139704" y="604759"/>
              <a:ext cx="12908724" cy="8587761"/>
            </a:xfrm>
            <a:custGeom>
              <a:rect b="b" l="l" r="r" t="t"/>
              <a:pathLst>
                <a:path extrusionOk="0" h="8587761" w="12908724">
                  <a:moveTo>
                    <a:pt x="0" y="0"/>
                  </a:moveTo>
                  <a:lnTo>
                    <a:pt x="12908724" y="0"/>
                  </a:lnTo>
                  <a:lnTo>
                    <a:pt x="12908724" y="8587761"/>
                  </a:lnTo>
                  <a:lnTo>
                    <a:pt x="0" y="85877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-2608" l="0" r="0" t="-2609"/>
              </a:stretch>
            </a:blipFill>
            <a:ln>
              <a:noFill/>
            </a:ln>
          </p:spPr>
        </p:sp>
      </p:grpSp>
      <p:grpSp>
        <p:nvGrpSpPr>
          <p:cNvPr id="211" name="Google Shape;211;p29"/>
          <p:cNvGrpSpPr/>
          <p:nvPr/>
        </p:nvGrpSpPr>
        <p:grpSpPr>
          <a:xfrm rot="-2888416">
            <a:off x="-1715771" y="-2549313"/>
            <a:ext cx="5807788" cy="5726128"/>
            <a:chOff x="1" y="0"/>
            <a:chExt cx="15487434" cy="15269676"/>
          </a:xfrm>
        </p:grpSpPr>
        <p:sp>
          <p:nvSpPr>
            <p:cNvPr id="212" name="Google Shape;212;p29"/>
            <p:cNvSpPr/>
            <p:nvPr/>
          </p:nvSpPr>
          <p:spPr>
            <a:xfrm rot="1435766">
              <a:off x="1706414" y="2319658"/>
              <a:ext cx="12074608" cy="10972800"/>
            </a:xfrm>
            <a:custGeom>
              <a:rect b="b" l="l" r="r" t="t"/>
              <a:pathLst>
                <a:path extrusionOk="0" h="10972800" w="12074608">
                  <a:moveTo>
                    <a:pt x="0" y="0"/>
                  </a:moveTo>
                  <a:lnTo>
                    <a:pt x="12074608" y="0"/>
                  </a:lnTo>
                  <a:lnTo>
                    <a:pt x="12074608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13" name="Google Shape;213;p29"/>
            <p:cNvSpPr/>
            <p:nvPr/>
          </p:nvSpPr>
          <p:spPr>
            <a:xfrm rot="-818067">
              <a:off x="3833667" y="880599"/>
              <a:ext cx="8549316" cy="9016950"/>
            </a:xfrm>
            <a:custGeom>
              <a:rect b="b" l="l" r="r" t="t"/>
              <a:pathLst>
                <a:path extrusionOk="0" h="9016950" w="8549316">
                  <a:moveTo>
                    <a:pt x="0" y="0"/>
                  </a:moveTo>
                  <a:lnTo>
                    <a:pt x="8549316" y="0"/>
                  </a:lnTo>
                  <a:lnTo>
                    <a:pt x="8549316" y="9016950"/>
                  </a:lnTo>
                  <a:lnTo>
                    <a:pt x="0" y="901695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-33" r="-32" t="-4837"/>
              </a:stretch>
            </a:blipFill>
            <a:ln>
              <a:noFill/>
            </a:ln>
          </p:spPr>
        </p:sp>
      </p:grpSp>
      <p:sp>
        <p:nvSpPr>
          <p:cNvPr id="214" name="Google Shape;214;p29"/>
          <p:cNvSpPr/>
          <p:nvPr/>
        </p:nvSpPr>
        <p:spPr>
          <a:xfrm>
            <a:off x="771267" y="1134927"/>
            <a:ext cx="7733730" cy="879712"/>
          </a:xfrm>
          <a:custGeom>
            <a:rect b="b" l="l" r="r" t="t"/>
            <a:pathLst>
              <a:path extrusionOk="0" h="1759424" w="15467460">
                <a:moveTo>
                  <a:pt x="0" y="0"/>
                </a:moveTo>
                <a:lnTo>
                  <a:pt x="15467460" y="0"/>
                </a:lnTo>
                <a:lnTo>
                  <a:pt x="15467460" y="1759423"/>
                </a:lnTo>
                <a:lnTo>
                  <a:pt x="0" y="1759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5" name="Google Shape;215;p29"/>
          <p:cNvSpPr/>
          <p:nvPr/>
        </p:nvSpPr>
        <p:spPr>
          <a:xfrm>
            <a:off x="130898" y="38935"/>
            <a:ext cx="950831" cy="950831"/>
          </a:xfrm>
          <a:custGeom>
            <a:rect b="b" l="l" r="r" t="t"/>
            <a:pathLst>
              <a:path extrusionOk="0" h="1901661" w="1901661">
                <a:moveTo>
                  <a:pt x="0" y="0"/>
                </a:moveTo>
                <a:lnTo>
                  <a:pt x="1901660" y="0"/>
                </a:lnTo>
                <a:lnTo>
                  <a:pt x="1901660" y="1901660"/>
                </a:lnTo>
                <a:lnTo>
                  <a:pt x="0" y="19016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6" name="Google Shape;216;p29"/>
          <p:cNvSpPr/>
          <p:nvPr/>
        </p:nvSpPr>
        <p:spPr>
          <a:xfrm>
            <a:off x="4066547" y="4470603"/>
            <a:ext cx="3204502" cy="364512"/>
          </a:xfrm>
          <a:custGeom>
            <a:rect b="b" l="l" r="r" t="t"/>
            <a:pathLst>
              <a:path extrusionOk="0" h="729024" w="6409004">
                <a:moveTo>
                  <a:pt x="0" y="0"/>
                </a:moveTo>
                <a:lnTo>
                  <a:pt x="6409004" y="0"/>
                </a:lnTo>
                <a:lnTo>
                  <a:pt x="6409004" y="729024"/>
                </a:lnTo>
                <a:lnTo>
                  <a:pt x="0" y="7290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7" name="Google Shape;217;p29"/>
          <p:cNvSpPr/>
          <p:nvPr/>
        </p:nvSpPr>
        <p:spPr>
          <a:xfrm>
            <a:off x="8021260" y="4387065"/>
            <a:ext cx="572351" cy="438109"/>
          </a:xfrm>
          <a:custGeom>
            <a:rect b="b" l="l" r="r" t="t"/>
            <a:pathLst>
              <a:path extrusionOk="0" h="876218" w="1144703">
                <a:moveTo>
                  <a:pt x="0" y="0"/>
                </a:moveTo>
                <a:lnTo>
                  <a:pt x="1144703" y="0"/>
                </a:lnTo>
                <a:lnTo>
                  <a:pt x="1144703" y="876218"/>
                </a:lnTo>
                <a:lnTo>
                  <a:pt x="0" y="8762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8" name="Google Shape;218;p29"/>
          <p:cNvSpPr/>
          <p:nvPr/>
        </p:nvSpPr>
        <p:spPr>
          <a:xfrm>
            <a:off x="280735" y="2147416"/>
            <a:ext cx="3449157" cy="2158965"/>
          </a:xfrm>
          <a:custGeom>
            <a:rect b="b" l="l" r="r" t="t"/>
            <a:pathLst>
              <a:path extrusionOk="0" h="4317930" w="6898315">
                <a:moveTo>
                  <a:pt x="0" y="0"/>
                </a:moveTo>
                <a:lnTo>
                  <a:pt x="6898316" y="0"/>
                </a:lnTo>
                <a:lnTo>
                  <a:pt x="6898316" y="4317931"/>
                </a:lnTo>
                <a:lnTo>
                  <a:pt x="0" y="43179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29"/>
          <p:cNvSpPr/>
          <p:nvPr/>
        </p:nvSpPr>
        <p:spPr>
          <a:xfrm>
            <a:off x="3947115" y="2152465"/>
            <a:ext cx="3443365" cy="2148867"/>
          </a:xfrm>
          <a:custGeom>
            <a:rect b="b" l="l" r="r" t="t"/>
            <a:pathLst>
              <a:path extrusionOk="0" h="4297734" w="6886731">
                <a:moveTo>
                  <a:pt x="0" y="0"/>
                </a:moveTo>
                <a:lnTo>
                  <a:pt x="6886731" y="0"/>
                </a:lnTo>
                <a:lnTo>
                  <a:pt x="6886731" y="4297735"/>
                </a:lnTo>
                <a:lnTo>
                  <a:pt x="0" y="42977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29"/>
          <p:cNvSpPr txBox="1"/>
          <p:nvPr/>
        </p:nvSpPr>
        <p:spPr>
          <a:xfrm>
            <a:off x="836564" y="1358822"/>
            <a:ext cx="7470871" cy="586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100" u="none" cap="none" strike="noStrike">
                <a:solidFill>
                  <a:srgbClr val="542DAF"/>
                </a:solidFill>
                <a:latin typeface="Arial"/>
                <a:ea typeface="Arial"/>
                <a:cs typeface="Arial"/>
                <a:sym typeface="Arial"/>
              </a:rPr>
              <a:t>As músicas mais populares no ranking do Spotify também possuem um comportamento semelhante em outras plataformas, como a Deezer.</a:t>
            </a:r>
            <a:endParaRPr sz="700"/>
          </a:p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none" cap="none" strike="noStrike">
              <a:solidFill>
                <a:srgbClr val="542D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9"/>
          <p:cNvSpPr txBox="1"/>
          <p:nvPr/>
        </p:nvSpPr>
        <p:spPr>
          <a:xfrm>
            <a:off x="2870907" y="394103"/>
            <a:ext cx="3402186" cy="6134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600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2ª HIPÓTESE </a:t>
            </a:r>
            <a:endParaRPr sz="700"/>
          </a:p>
        </p:txBody>
      </p:sp>
      <p:sp>
        <p:nvSpPr>
          <p:cNvPr id="222" name="Google Shape;222;p29"/>
          <p:cNvSpPr txBox="1"/>
          <p:nvPr/>
        </p:nvSpPr>
        <p:spPr>
          <a:xfrm>
            <a:off x="7844438" y="4122505"/>
            <a:ext cx="925996" cy="1788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7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Confirmada!</a:t>
            </a:r>
            <a:endParaRPr sz="700"/>
          </a:p>
        </p:txBody>
      </p:sp>
      <p:sp>
        <p:nvSpPr>
          <p:cNvPr id="223" name="Google Shape;223;p29"/>
          <p:cNvSpPr txBox="1"/>
          <p:nvPr/>
        </p:nvSpPr>
        <p:spPr>
          <a:xfrm>
            <a:off x="1151725" y="4647790"/>
            <a:ext cx="1702526" cy="3508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0.62009213659035722</a:t>
            </a:r>
            <a:endParaRPr sz="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24" name="Google Shape;224;p29"/>
          <p:cNvSpPr txBox="1"/>
          <p:nvPr/>
        </p:nvSpPr>
        <p:spPr>
          <a:xfrm>
            <a:off x="280735" y="4469968"/>
            <a:ext cx="3449157" cy="182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1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CORRELAÇÃO DE PEARSON </a:t>
            </a:r>
            <a:endParaRPr sz="700"/>
          </a:p>
        </p:txBody>
      </p:sp>
      <p:sp>
        <p:nvSpPr>
          <p:cNvPr id="225" name="Google Shape;225;p29"/>
          <p:cNvSpPr txBox="1"/>
          <p:nvPr/>
        </p:nvSpPr>
        <p:spPr>
          <a:xfrm>
            <a:off x="7467398" y="2547938"/>
            <a:ext cx="1577204" cy="12316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Estratégia: </a:t>
            </a:r>
            <a:r>
              <a:rPr b="0" i="0" lang="pt-BR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Lançar músicas simultaneamente no Spotify, Deezer e Apple Music e Investir em Marketing cruzado.</a:t>
            </a:r>
            <a:endParaRPr sz="700"/>
          </a:p>
        </p:txBody>
      </p:sp>
      <p:sp>
        <p:nvSpPr>
          <p:cNvPr id="226" name="Google Shape;226;p29"/>
          <p:cNvSpPr txBox="1"/>
          <p:nvPr/>
        </p:nvSpPr>
        <p:spPr>
          <a:xfrm>
            <a:off x="4839689" y="4639137"/>
            <a:ext cx="1702526" cy="7032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0.58166804588403676</a:t>
            </a:r>
            <a:endParaRPr sz="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27" name="Google Shape;227;p29"/>
          <p:cNvSpPr txBox="1"/>
          <p:nvPr/>
        </p:nvSpPr>
        <p:spPr>
          <a:xfrm>
            <a:off x="3966373" y="4446791"/>
            <a:ext cx="3449157" cy="3686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1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CORRELAÇÃO DE PEARSON</a:t>
            </a:r>
            <a:endParaRPr sz="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0"/>
          <p:cNvSpPr/>
          <p:nvPr/>
        </p:nvSpPr>
        <p:spPr>
          <a:xfrm flipH="1" rot="10800000"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6663" l="0" r="0" t="-16664"/>
            </a:stretch>
          </a:blipFill>
          <a:ln>
            <a:noFill/>
          </a:ln>
        </p:spPr>
      </p:sp>
      <p:grpSp>
        <p:nvGrpSpPr>
          <p:cNvPr id="233" name="Google Shape;233;p30"/>
          <p:cNvGrpSpPr/>
          <p:nvPr/>
        </p:nvGrpSpPr>
        <p:grpSpPr>
          <a:xfrm>
            <a:off x="7069919" y="-1955063"/>
            <a:ext cx="5412693" cy="4831681"/>
            <a:chOff x="0" y="1"/>
            <a:chExt cx="14433850" cy="12884482"/>
          </a:xfrm>
        </p:grpSpPr>
        <p:sp>
          <p:nvSpPr>
            <p:cNvPr id="234" name="Google Shape;234;p30"/>
            <p:cNvSpPr/>
            <p:nvPr/>
          </p:nvSpPr>
          <p:spPr>
            <a:xfrm rot="-2106402">
              <a:off x="1962586" y="1763388"/>
              <a:ext cx="8549316" cy="9529530"/>
            </a:xfrm>
            <a:custGeom>
              <a:rect b="b" l="l" r="r" t="t"/>
              <a:pathLst>
                <a:path extrusionOk="0" h="9529530" w="8549316">
                  <a:moveTo>
                    <a:pt x="0" y="0"/>
                  </a:moveTo>
                  <a:lnTo>
                    <a:pt x="8549315" y="0"/>
                  </a:lnTo>
                  <a:lnTo>
                    <a:pt x="8549315" y="9529530"/>
                  </a:lnTo>
                  <a:lnTo>
                    <a:pt x="0" y="952953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-2877" r="-2877" t="-4837"/>
              </a:stretch>
            </a:blipFill>
            <a:ln>
              <a:noFill/>
            </a:ln>
          </p:spPr>
        </p:sp>
        <p:sp>
          <p:nvSpPr>
            <p:cNvPr id="235" name="Google Shape;235;p30"/>
            <p:cNvSpPr/>
            <p:nvPr/>
          </p:nvSpPr>
          <p:spPr>
            <a:xfrm rot="-333376">
              <a:off x="1139704" y="604759"/>
              <a:ext cx="12908724" cy="8587761"/>
            </a:xfrm>
            <a:custGeom>
              <a:rect b="b" l="l" r="r" t="t"/>
              <a:pathLst>
                <a:path extrusionOk="0" h="8587761" w="12908724">
                  <a:moveTo>
                    <a:pt x="0" y="0"/>
                  </a:moveTo>
                  <a:lnTo>
                    <a:pt x="12908724" y="0"/>
                  </a:lnTo>
                  <a:lnTo>
                    <a:pt x="12908724" y="8587761"/>
                  </a:lnTo>
                  <a:lnTo>
                    <a:pt x="0" y="85877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608" l="0" r="0" t="-2609"/>
              </a:stretch>
            </a:blipFill>
            <a:ln>
              <a:noFill/>
            </a:ln>
          </p:spPr>
        </p:sp>
      </p:grpSp>
      <p:sp>
        <p:nvSpPr>
          <p:cNvPr id="236" name="Google Shape;236;p30"/>
          <p:cNvSpPr/>
          <p:nvPr/>
        </p:nvSpPr>
        <p:spPr>
          <a:xfrm rot="-8046895">
            <a:off x="-901094" y="-1651743"/>
            <a:ext cx="3205994" cy="3381356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6" y="0"/>
                </a:lnTo>
                <a:lnTo>
                  <a:pt x="6411986" y="6762713"/>
                </a:lnTo>
                <a:lnTo>
                  <a:pt x="0" y="67627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3" r="-32" t="-4837"/>
            </a:stretch>
          </a:blipFill>
          <a:ln>
            <a:noFill/>
          </a:ln>
        </p:spPr>
      </p:sp>
      <p:sp>
        <p:nvSpPr>
          <p:cNvPr id="237" name="Google Shape;237;p30"/>
          <p:cNvSpPr/>
          <p:nvPr/>
        </p:nvSpPr>
        <p:spPr>
          <a:xfrm>
            <a:off x="832839" y="514350"/>
            <a:ext cx="7478324" cy="850659"/>
          </a:xfrm>
          <a:custGeom>
            <a:rect b="b" l="l" r="r" t="t"/>
            <a:pathLst>
              <a:path extrusionOk="0" h="1701319" w="14956647">
                <a:moveTo>
                  <a:pt x="0" y="0"/>
                </a:moveTo>
                <a:lnTo>
                  <a:pt x="14956646" y="0"/>
                </a:lnTo>
                <a:lnTo>
                  <a:pt x="14956646" y="1701319"/>
                </a:lnTo>
                <a:lnTo>
                  <a:pt x="0" y="17013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8" name="Google Shape;238;p30"/>
          <p:cNvSpPr/>
          <p:nvPr/>
        </p:nvSpPr>
        <p:spPr>
          <a:xfrm>
            <a:off x="79955" y="149804"/>
            <a:ext cx="621947" cy="621947"/>
          </a:xfrm>
          <a:custGeom>
            <a:rect b="b" l="l" r="r" t="t"/>
            <a:pathLst>
              <a:path extrusionOk="0" h="1243894" w="1243894">
                <a:moveTo>
                  <a:pt x="0" y="0"/>
                </a:moveTo>
                <a:lnTo>
                  <a:pt x="1243894" y="0"/>
                </a:lnTo>
                <a:lnTo>
                  <a:pt x="1243894" y="1243894"/>
                </a:lnTo>
                <a:lnTo>
                  <a:pt x="0" y="12438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9" name="Google Shape;239;p30"/>
          <p:cNvSpPr/>
          <p:nvPr/>
        </p:nvSpPr>
        <p:spPr>
          <a:xfrm>
            <a:off x="7692320" y="4772892"/>
            <a:ext cx="461207" cy="353033"/>
          </a:xfrm>
          <a:custGeom>
            <a:rect b="b" l="l" r="r" t="t"/>
            <a:pathLst>
              <a:path extrusionOk="0" h="706066" w="922414">
                <a:moveTo>
                  <a:pt x="0" y="0"/>
                </a:moveTo>
                <a:lnTo>
                  <a:pt x="922414" y="0"/>
                </a:lnTo>
                <a:lnTo>
                  <a:pt x="922414" y="706066"/>
                </a:lnTo>
                <a:lnTo>
                  <a:pt x="0" y="706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0" name="Google Shape;240;p30"/>
          <p:cNvSpPr/>
          <p:nvPr/>
        </p:nvSpPr>
        <p:spPr>
          <a:xfrm>
            <a:off x="6354588" y="1470572"/>
            <a:ext cx="2691476" cy="1692215"/>
          </a:xfrm>
          <a:custGeom>
            <a:rect b="b" l="l" r="r" t="t"/>
            <a:pathLst>
              <a:path extrusionOk="0" h="3384431" w="5382953">
                <a:moveTo>
                  <a:pt x="0" y="0"/>
                </a:moveTo>
                <a:lnTo>
                  <a:pt x="5382953" y="0"/>
                </a:lnTo>
                <a:lnTo>
                  <a:pt x="5382953" y="3384431"/>
                </a:lnTo>
                <a:lnTo>
                  <a:pt x="0" y="33844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30"/>
          <p:cNvSpPr/>
          <p:nvPr/>
        </p:nvSpPr>
        <p:spPr>
          <a:xfrm>
            <a:off x="124043" y="1470572"/>
            <a:ext cx="3461811" cy="2027421"/>
          </a:xfrm>
          <a:custGeom>
            <a:rect b="b" l="l" r="r" t="t"/>
            <a:pathLst>
              <a:path extrusionOk="0" h="4054842" w="6923622">
                <a:moveTo>
                  <a:pt x="0" y="0"/>
                </a:moveTo>
                <a:lnTo>
                  <a:pt x="6923623" y="0"/>
                </a:lnTo>
                <a:lnTo>
                  <a:pt x="6923623" y="4054842"/>
                </a:lnTo>
                <a:lnTo>
                  <a:pt x="0" y="40548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-196" r="-197" t="0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30"/>
          <p:cNvSpPr/>
          <p:nvPr/>
        </p:nvSpPr>
        <p:spPr>
          <a:xfrm>
            <a:off x="246371" y="3686589"/>
            <a:ext cx="3204502" cy="364512"/>
          </a:xfrm>
          <a:custGeom>
            <a:rect b="b" l="l" r="r" t="t"/>
            <a:pathLst>
              <a:path extrusionOk="0" h="729024" w="6409004">
                <a:moveTo>
                  <a:pt x="0" y="0"/>
                </a:moveTo>
                <a:lnTo>
                  <a:pt x="6409004" y="0"/>
                </a:lnTo>
                <a:lnTo>
                  <a:pt x="6409004" y="729024"/>
                </a:lnTo>
                <a:lnTo>
                  <a:pt x="0" y="7290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3" name="Google Shape;243;p30"/>
          <p:cNvSpPr txBox="1"/>
          <p:nvPr/>
        </p:nvSpPr>
        <p:spPr>
          <a:xfrm>
            <a:off x="997359" y="3863776"/>
            <a:ext cx="1702526" cy="174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0.79039702099481735</a:t>
            </a:r>
            <a:endParaRPr sz="700"/>
          </a:p>
        </p:txBody>
      </p:sp>
      <p:sp>
        <p:nvSpPr>
          <p:cNvPr id="244" name="Google Shape;244;p30"/>
          <p:cNvSpPr txBox="1"/>
          <p:nvPr/>
        </p:nvSpPr>
        <p:spPr>
          <a:xfrm>
            <a:off x="126369" y="3678356"/>
            <a:ext cx="34491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9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CORRELAÇÃO DE PEARSON (SPOTIFY E STREAMS)</a:t>
            </a:r>
            <a:endParaRPr sz="600"/>
          </a:p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45" name="Google Shape;245;p30"/>
          <p:cNvSpPr/>
          <p:nvPr/>
        </p:nvSpPr>
        <p:spPr>
          <a:xfrm>
            <a:off x="252697" y="4134658"/>
            <a:ext cx="3204502" cy="364512"/>
          </a:xfrm>
          <a:custGeom>
            <a:rect b="b" l="l" r="r" t="t"/>
            <a:pathLst>
              <a:path extrusionOk="0" h="729024" w="6409004">
                <a:moveTo>
                  <a:pt x="0" y="0"/>
                </a:moveTo>
                <a:lnTo>
                  <a:pt x="6409004" y="0"/>
                </a:lnTo>
                <a:lnTo>
                  <a:pt x="6409004" y="729025"/>
                </a:lnTo>
                <a:lnTo>
                  <a:pt x="0" y="7290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6" name="Google Shape;246;p30"/>
          <p:cNvSpPr txBox="1"/>
          <p:nvPr/>
        </p:nvSpPr>
        <p:spPr>
          <a:xfrm>
            <a:off x="1003686" y="4311846"/>
            <a:ext cx="1702526" cy="174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 0.74744255166749163 </a:t>
            </a:r>
            <a:endParaRPr sz="700"/>
          </a:p>
        </p:txBody>
      </p:sp>
      <p:sp>
        <p:nvSpPr>
          <p:cNvPr id="247" name="Google Shape;247;p30"/>
          <p:cNvSpPr txBox="1"/>
          <p:nvPr/>
        </p:nvSpPr>
        <p:spPr>
          <a:xfrm>
            <a:off x="124043" y="4126426"/>
            <a:ext cx="34491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9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CORRELAÇÃO DE PEARSON (DEEZER E STREAMS)</a:t>
            </a:r>
            <a:endParaRPr sz="600"/>
          </a:p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48" name="Google Shape;248;p30"/>
          <p:cNvSpPr/>
          <p:nvPr/>
        </p:nvSpPr>
        <p:spPr>
          <a:xfrm>
            <a:off x="267677" y="4584896"/>
            <a:ext cx="3204502" cy="364512"/>
          </a:xfrm>
          <a:custGeom>
            <a:rect b="b" l="l" r="r" t="t"/>
            <a:pathLst>
              <a:path extrusionOk="0" h="729024" w="6409004">
                <a:moveTo>
                  <a:pt x="0" y="0"/>
                </a:moveTo>
                <a:lnTo>
                  <a:pt x="6409004" y="0"/>
                </a:lnTo>
                <a:lnTo>
                  <a:pt x="6409004" y="729024"/>
                </a:lnTo>
                <a:lnTo>
                  <a:pt x="0" y="7290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9" name="Google Shape;249;p30"/>
          <p:cNvSpPr/>
          <p:nvPr/>
        </p:nvSpPr>
        <p:spPr>
          <a:xfrm>
            <a:off x="3662143" y="1478751"/>
            <a:ext cx="2692445" cy="1675858"/>
          </a:xfrm>
          <a:custGeom>
            <a:rect b="b" l="l" r="r" t="t"/>
            <a:pathLst>
              <a:path extrusionOk="0" h="3351716" w="5384889">
                <a:moveTo>
                  <a:pt x="0" y="0"/>
                </a:moveTo>
                <a:lnTo>
                  <a:pt x="5384889" y="0"/>
                </a:lnTo>
                <a:lnTo>
                  <a:pt x="5384889" y="3351716"/>
                </a:lnTo>
                <a:lnTo>
                  <a:pt x="0" y="33517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30"/>
          <p:cNvSpPr/>
          <p:nvPr/>
        </p:nvSpPr>
        <p:spPr>
          <a:xfrm>
            <a:off x="3662143" y="3171495"/>
            <a:ext cx="3103122" cy="1942367"/>
          </a:xfrm>
          <a:custGeom>
            <a:rect b="b" l="l" r="r" t="t"/>
            <a:pathLst>
              <a:path extrusionOk="0" h="3884735" w="6206244">
                <a:moveTo>
                  <a:pt x="0" y="0"/>
                </a:moveTo>
                <a:lnTo>
                  <a:pt x="6206243" y="0"/>
                </a:lnTo>
                <a:lnTo>
                  <a:pt x="6206243" y="3884735"/>
                </a:lnTo>
                <a:lnTo>
                  <a:pt x="0" y="38847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p30"/>
          <p:cNvSpPr txBox="1"/>
          <p:nvPr/>
        </p:nvSpPr>
        <p:spPr>
          <a:xfrm>
            <a:off x="823963" y="716620"/>
            <a:ext cx="7470871" cy="586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100" u="none" cap="none" strike="noStrike">
                <a:solidFill>
                  <a:srgbClr val="542DAF"/>
                </a:solidFill>
                <a:latin typeface="Arial"/>
                <a:ea typeface="Arial"/>
                <a:cs typeface="Arial"/>
                <a:sym typeface="Arial"/>
              </a:rPr>
              <a:t>A presença de uma música em um maior número de playlists está correlacionada com um maior número de streams.</a:t>
            </a:r>
            <a:endParaRPr sz="700"/>
          </a:p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none" cap="none" strike="noStrike">
              <a:solidFill>
                <a:srgbClr val="542D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30"/>
          <p:cNvSpPr txBox="1"/>
          <p:nvPr/>
        </p:nvSpPr>
        <p:spPr>
          <a:xfrm>
            <a:off x="2858306" y="-37265"/>
            <a:ext cx="3402186" cy="614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600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3ª HIPÓTESE </a:t>
            </a:r>
            <a:endParaRPr sz="700"/>
          </a:p>
        </p:txBody>
      </p:sp>
      <p:sp>
        <p:nvSpPr>
          <p:cNvPr id="253" name="Google Shape;253;p30"/>
          <p:cNvSpPr txBox="1"/>
          <p:nvPr/>
        </p:nvSpPr>
        <p:spPr>
          <a:xfrm>
            <a:off x="7459924" y="4595971"/>
            <a:ext cx="925996" cy="1327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6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8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Confirmada!</a:t>
            </a:r>
            <a:endParaRPr sz="700"/>
          </a:p>
        </p:txBody>
      </p:sp>
      <p:sp>
        <p:nvSpPr>
          <p:cNvPr id="254" name="Google Shape;254;p30"/>
          <p:cNvSpPr txBox="1"/>
          <p:nvPr/>
        </p:nvSpPr>
        <p:spPr>
          <a:xfrm>
            <a:off x="1018665" y="4762083"/>
            <a:ext cx="1702526" cy="174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0.7235803078709736</a:t>
            </a:r>
            <a:endParaRPr sz="700"/>
          </a:p>
        </p:txBody>
      </p:sp>
      <p:sp>
        <p:nvSpPr>
          <p:cNvPr id="255" name="Google Shape;255;p30"/>
          <p:cNvSpPr txBox="1"/>
          <p:nvPr/>
        </p:nvSpPr>
        <p:spPr>
          <a:xfrm>
            <a:off x="139022" y="4606808"/>
            <a:ext cx="3449100" cy="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9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CORRELAÇÃO DE PEARSON (APPLE E STREAMS)</a:t>
            </a:r>
            <a:endParaRPr sz="600"/>
          </a:p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56" name="Google Shape;256;p30"/>
          <p:cNvSpPr txBox="1"/>
          <p:nvPr/>
        </p:nvSpPr>
        <p:spPr>
          <a:xfrm>
            <a:off x="6855752" y="3286846"/>
            <a:ext cx="2134341" cy="13332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8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Estratégia: </a:t>
            </a:r>
            <a:r>
              <a:rPr b="0" i="0" lang="pt-BR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Recomendamos intensificar a divulgação nas redes sociais, incentivando os fãs a adicionar a música às suas próprias playlists e interagir com o conteúdo. Isso pode atrair a atenção de curadores e algoritmos das plataformas de streaming, potencializando os streams.</a:t>
            </a:r>
            <a:endParaRPr sz="700"/>
          </a:p>
          <a:p>
            <a:pPr indent="0" lvl="0" marL="0" marR="0" rtl="0" algn="ctr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/>
          <p:nvPr/>
        </p:nvSpPr>
        <p:spPr>
          <a:xfrm flipH="1" rot="10800000"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6663" l="0" r="0" t="-16664"/>
            </a:stretch>
          </a:blipFill>
          <a:ln>
            <a:noFill/>
          </a:ln>
        </p:spPr>
      </p:sp>
      <p:grpSp>
        <p:nvGrpSpPr>
          <p:cNvPr id="262" name="Google Shape;262;p31"/>
          <p:cNvGrpSpPr/>
          <p:nvPr/>
        </p:nvGrpSpPr>
        <p:grpSpPr>
          <a:xfrm>
            <a:off x="7069919" y="-1955063"/>
            <a:ext cx="5412693" cy="4831681"/>
            <a:chOff x="0" y="1"/>
            <a:chExt cx="14433850" cy="12884482"/>
          </a:xfrm>
        </p:grpSpPr>
        <p:sp>
          <p:nvSpPr>
            <p:cNvPr id="263" name="Google Shape;263;p31"/>
            <p:cNvSpPr/>
            <p:nvPr/>
          </p:nvSpPr>
          <p:spPr>
            <a:xfrm rot="-2106402">
              <a:off x="1962586" y="1763388"/>
              <a:ext cx="8549316" cy="9529530"/>
            </a:xfrm>
            <a:custGeom>
              <a:rect b="b" l="l" r="r" t="t"/>
              <a:pathLst>
                <a:path extrusionOk="0" h="9529530" w="8549316">
                  <a:moveTo>
                    <a:pt x="0" y="0"/>
                  </a:moveTo>
                  <a:lnTo>
                    <a:pt x="8549315" y="0"/>
                  </a:lnTo>
                  <a:lnTo>
                    <a:pt x="8549315" y="9529530"/>
                  </a:lnTo>
                  <a:lnTo>
                    <a:pt x="0" y="952953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-2877" r="-2877" t="-4837"/>
              </a:stretch>
            </a:blipFill>
            <a:ln>
              <a:noFill/>
            </a:ln>
          </p:spPr>
        </p:sp>
        <p:sp>
          <p:nvSpPr>
            <p:cNvPr id="264" name="Google Shape;264;p31"/>
            <p:cNvSpPr/>
            <p:nvPr/>
          </p:nvSpPr>
          <p:spPr>
            <a:xfrm rot="-333376">
              <a:off x="1139704" y="604759"/>
              <a:ext cx="12908724" cy="8587761"/>
            </a:xfrm>
            <a:custGeom>
              <a:rect b="b" l="l" r="r" t="t"/>
              <a:pathLst>
                <a:path extrusionOk="0" h="8587761" w="12908724">
                  <a:moveTo>
                    <a:pt x="0" y="0"/>
                  </a:moveTo>
                  <a:lnTo>
                    <a:pt x="12908724" y="0"/>
                  </a:lnTo>
                  <a:lnTo>
                    <a:pt x="12908724" y="8587761"/>
                  </a:lnTo>
                  <a:lnTo>
                    <a:pt x="0" y="85877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608" l="0" r="0" t="-2609"/>
              </a:stretch>
            </a:blipFill>
            <a:ln>
              <a:noFill/>
            </a:ln>
          </p:spPr>
        </p:sp>
      </p:grpSp>
      <p:sp>
        <p:nvSpPr>
          <p:cNvPr id="265" name="Google Shape;265;p31"/>
          <p:cNvSpPr/>
          <p:nvPr/>
        </p:nvSpPr>
        <p:spPr>
          <a:xfrm rot="-8046895">
            <a:off x="-1694669" y="-1005126"/>
            <a:ext cx="3205994" cy="3381356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6" y="0"/>
                </a:lnTo>
                <a:lnTo>
                  <a:pt x="6411986" y="6762712"/>
                </a:lnTo>
                <a:lnTo>
                  <a:pt x="0" y="67627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3" r="-32" t="-4837"/>
            </a:stretch>
          </a:blipFill>
          <a:ln>
            <a:noFill/>
          </a:ln>
        </p:spPr>
      </p:sp>
      <p:sp>
        <p:nvSpPr>
          <p:cNvPr id="266" name="Google Shape;266;p31"/>
          <p:cNvSpPr/>
          <p:nvPr/>
        </p:nvSpPr>
        <p:spPr>
          <a:xfrm>
            <a:off x="832839" y="514350"/>
            <a:ext cx="7478324" cy="850659"/>
          </a:xfrm>
          <a:custGeom>
            <a:rect b="b" l="l" r="r" t="t"/>
            <a:pathLst>
              <a:path extrusionOk="0" h="1701319" w="14956647">
                <a:moveTo>
                  <a:pt x="0" y="0"/>
                </a:moveTo>
                <a:lnTo>
                  <a:pt x="14956646" y="0"/>
                </a:lnTo>
                <a:lnTo>
                  <a:pt x="14956646" y="1701319"/>
                </a:lnTo>
                <a:lnTo>
                  <a:pt x="0" y="17013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7" name="Google Shape;267;p31"/>
          <p:cNvSpPr/>
          <p:nvPr/>
        </p:nvSpPr>
        <p:spPr>
          <a:xfrm>
            <a:off x="79955" y="149804"/>
            <a:ext cx="621947" cy="621947"/>
          </a:xfrm>
          <a:custGeom>
            <a:rect b="b" l="l" r="r" t="t"/>
            <a:pathLst>
              <a:path extrusionOk="0" h="1243894" w="1243894">
                <a:moveTo>
                  <a:pt x="0" y="0"/>
                </a:moveTo>
                <a:lnTo>
                  <a:pt x="1243894" y="0"/>
                </a:lnTo>
                <a:lnTo>
                  <a:pt x="1243894" y="1243894"/>
                </a:lnTo>
                <a:lnTo>
                  <a:pt x="0" y="12438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8" name="Google Shape;268;p31"/>
          <p:cNvSpPr/>
          <p:nvPr/>
        </p:nvSpPr>
        <p:spPr>
          <a:xfrm>
            <a:off x="5607816" y="1546393"/>
            <a:ext cx="3408972" cy="2169346"/>
          </a:xfrm>
          <a:custGeom>
            <a:rect b="b" l="l" r="r" t="t"/>
            <a:pathLst>
              <a:path extrusionOk="0" h="4338692" w="6817944">
                <a:moveTo>
                  <a:pt x="0" y="0"/>
                </a:moveTo>
                <a:lnTo>
                  <a:pt x="6817944" y="0"/>
                </a:lnTo>
                <a:lnTo>
                  <a:pt x="6817944" y="4338692"/>
                </a:lnTo>
                <a:lnTo>
                  <a:pt x="0" y="4338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31"/>
          <p:cNvSpPr txBox="1"/>
          <p:nvPr/>
        </p:nvSpPr>
        <p:spPr>
          <a:xfrm>
            <a:off x="823963" y="743176"/>
            <a:ext cx="7470871" cy="3909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100" u="none" cap="none" strike="noStrike">
                <a:solidFill>
                  <a:srgbClr val="542DAF"/>
                </a:solidFill>
                <a:latin typeface="Arial"/>
                <a:ea typeface="Arial"/>
                <a:cs typeface="Arial"/>
                <a:sym typeface="Arial"/>
              </a:rPr>
              <a:t>Artistas com um maior número de músicas no Spotify têm mais streams.</a:t>
            </a:r>
            <a:endParaRPr sz="700"/>
          </a:p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none" cap="none" strike="noStrike">
              <a:solidFill>
                <a:srgbClr val="542D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1"/>
          <p:cNvSpPr txBox="1"/>
          <p:nvPr/>
        </p:nvSpPr>
        <p:spPr>
          <a:xfrm>
            <a:off x="2858306" y="-37265"/>
            <a:ext cx="3402186" cy="614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600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4ª HIPÓTESE </a:t>
            </a:r>
            <a:endParaRPr sz="700"/>
          </a:p>
        </p:txBody>
      </p:sp>
      <p:sp>
        <p:nvSpPr>
          <p:cNvPr id="271" name="Google Shape;271;p31"/>
          <p:cNvSpPr txBox="1"/>
          <p:nvPr/>
        </p:nvSpPr>
        <p:spPr>
          <a:xfrm>
            <a:off x="266525" y="4155825"/>
            <a:ext cx="50895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9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Estratégia: </a:t>
            </a:r>
            <a:r>
              <a:rPr b="0" i="0" lang="pt-BR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Investir na ampliação consistente do catálogo do artista, incentivando e apoiando o lançamento frequente de novas músicas. Essa abordagem, baseada em dados, pode aumentar significativamente a visibilidade e os streams totais dos artistas, fortalecendo sua presença na plataforma e potencializando a receita digital.</a:t>
            </a:r>
            <a:endParaRPr sz="700"/>
          </a:p>
          <a:p>
            <a:pPr indent="0" lvl="0" marL="0" marR="0" rtl="0" algn="ctr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1"/>
          <p:cNvSpPr/>
          <p:nvPr/>
        </p:nvSpPr>
        <p:spPr>
          <a:xfrm>
            <a:off x="5710051" y="3837652"/>
            <a:ext cx="3204502" cy="364512"/>
          </a:xfrm>
          <a:custGeom>
            <a:rect b="b" l="l" r="r" t="t"/>
            <a:pathLst>
              <a:path extrusionOk="0" h="729024" w="6409004">
                <a:moveTo>
                  <a:pt x="0" y="0"/>
                </a:moveTo>
                <a:lnTo>
                  <a:pt x="6409004" y="0"/>
                </a:lnTo>
                <a:lnTo>
                  <a:pt x="6409004" y="729024"/>
                </a:lnTo>
                <a:lnTo>
                  <a:pt x="0" y="7290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3" name="Google Shape;273;p31"/>
          <p:cNvSpPr txBox="1"/>
          <p:nvPr/>
        </p:nvSpPr>
        <p:spPr>
          <a:xfrm>
            <a:off x="6461038" y="4014840"/>
            <a:ext cx="1702526" cy="174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0.776412378316846</a:t>
            </a:r>
            <a:endParaRPr sz="700"/>
          </a:p>
        </p:txBody>
      </p:sp>
      <p:sp>
        <p:nvSpPr>
          <p:cNvPr id="274" name="Google Shape;274;p31"/>
          <p:cNvSpPr txBox="1"/>
          <p:nvPr/>
        </p:nvSpPr>
        <p:spPr>
          <a:xfrm>
            <a:off x="5587723" y="3829737"/>
            <a:ext cx="3449157" cy="359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42DA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CORRELAÇÃO DE PEARSON </a:t>
            </a:r>
            <a:endParaRPr sz="700"/>
          </a:p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542DA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75" name="Google Shape;275;p31"/>
          <p:cNvSpPr/>
          <p:nvPr/>
        </p:nvSpPr>
        <p:spPr>
          <a:xfrm>
            <a:off x="7246742" y="4582701"/>
            <a:ext cx="572351" cy="438109"/>
          </a:xfrm>
          <a:custGeom>
            <a:rect b="b" l="l" r="r" t="t"/>
            <a:pathLst>
              <a:path extrusionOk="0" h="876218" w="1144703">
                <a:moveTo>
                  <a:pt x="0" y="0"/>
                </a:moveTo>
                <a:lnTo>
                  <a:pt x="1144703" y="0"/>
                </a:lnTo>
                <a:lnTo>
                  <a:pt x="1144703" y="876218"/>
                </a:lnTo>
                <a:lnTo>
                  <a:pt x="0" y="8762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6" name="Google Shape;276;p31"/>
          <p:cNvSpPr txBox="1"/>
          <p:nvPr/>
        </p:nvSpPr>
        <p:spPr>
          <a:xfrm>
            <a:off x="7069919" y="4318141"/>
            <a:ext cx="925996" cy="1788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7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Confirmada!</a:t>
            </a:r>
            <a:endParaRPr sz="700"/>
          </a:p>
        </p:txBody>
      </p:sp>
      <p:pic>
        <p:nvPicPr>
          <p:cNvPr id="277" name="Google Shape;277;p3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843900" y="1534000"/>
            <a:ext cx="2730400" cy="2285732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8" name="Google Shape;278;p3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9975" y="1524263"/>
            <a:ext cx="2730399" cy="2305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2"/>
          <p:cNvSpPr/>
          <p:nvPr/>
        </p:nvSpPr>
        <p:spPr>
          <a:xfrm flipH="1" rot="10800000"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6663" l="0" r="0" t="-16664"/>
            </a:stretch>
          </a:blipFill>
          <a:ln>
            <a:noFill/>
          </a:ln>
        </p:spPr>
      </p:sp>
      <p:grpSp>
        <p:nvGrpSpPr>
          <p:cNvPr id="284" name="Google Shape;284;p32"/>
          <p:cNvGrpSpPr/>
          <p:nvPr/>
        </p:nvGrpSpPr>
        <p:grpSpPr>
          <a:xfrm>
            <a:off x="7069919" y="-1955063"/>
            <a:ext cx="5412693" cy="4831681"/>
            <a:chOff x="0" y="1"/>
            <a:chExt cx="14433850" cy="12884482"/>
          </a:xfrm>
        </p:grpSpPr>
        <p:sp>
          <p:nvSpPr>
            <p:cNvPr id="285" name="Google Shape;285;p32"/>
            <p:cNvSpPr/>
            <p:nvPr/>
          </p:nvSpPr>
          <p:spPr>
            <a:xfrm rot="-2106402">
              <a:off x="1962586" y="1763388"/>
              <a:ext cx="8549316" cy="9529530"/>
            </a:xfrm>
            <a:custGeom>
              <a:rect b="b" l="l" r="r" t="t"/>
              <a:pathLst>
                <a:path extrusionOk="0" h="9529530" w="8549316">
                  <a:moveTo>
                    <a:pt x="0" y="0"/>
                  </a:moveTo>
                  <a:lnTo>
                    <a:pt x="8549315" y="0"/>
                  </a:lnTo>
                  <a:lnTo>
                    <a:pt x="8549315" y="9529530"/>
                  </a:lnTo>
                  <a:lnTo>
                    <a:pt x="0" y="952953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-2877" r="-2877" t="-4837"/>
              </a:stretch>
            </a:blipFill>
            <a:ln>
              <a:noFill/>
            </a:ln>
          </p:spPr>
        </p:sp>
        <p:sp>
          <p:nvSpPr>
            <p:cNvPr id="286" name="Google Shape;286;p32"/>
            <p:cNvSpPr/>
            <p:nvPr/>
          </p:nvSpPr>
          <p:spPr>
            <a:xfrm rot="-333376">
              <a:off x="1139704" y="604759"/>
              <a:ext cx="12908724" cy="8587761"/>
            </a:xfrm>
            <a:custGeom>
              <a:rect b="b" l="l" r="r" t="t"/>
              <a:pathLst>
                <a:path extrusionOk="0" h="8587761" w="12908724">
                  <a:moveTo>
                    <a:pt x="0" y="0"/>
                  </a:moveTo>
                  <a:lnTo>
                    <a:pt x="12908724" y="0"/>
                  </a:lnTo>
                  <a:lnTo>
                    <a:pt x="12908724" y="8587761"/>
                  </a:lnTo>
                  <a:lnTo>
                    <a:pt x="0" y="85877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608" l="0" r="0" t="-2609"/>
              </a:stretch>
            </a:blipFill>
            <a:ln>
              <a:noFill/>
            </a:ln>
          </p:spPr>
        </p:sp>
      </p:grpSp>
      <p:sp>
        <p:nvSpPr>
          <p:cNvPr id="287" name="Google Shape;287;p32"/>
          <p:cNvSpPr/>
          <p:nvPr/>
        </p:nvSpPr>
        <p:spPr>
          <a:xfrm rot="-8046895">
            <a:off x="-34039" y="-1690678"/>
            <a:ext cx="3205994" cy="3381356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6" y="0"/>
                </a:lnTo>
                <a:lnTo>
                  <a:pt x="6411986" y="6762712"/>
                </a:lnTo>
                <a:lnTo>
                  <a:pt x="0" y="67627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3" r="-32" t="-4837"/>
            </a:stretch>
          </a:blipFill>
          <a:ln>
            <a:noFill/>
          </a:ln>
        </p:spPr>
      </p:sp>
      <p:sp>
        <p:nvSpPr>
          <p:cNvPr id="288" name="Google Shape;288;p32"/>
          <p:cNvSpPr/>
          <p:nvPr/>
        </p:nvSpPr>
        <p:spPr>
          <a:xfrm>
            <a:off x="832839" y="514350"/>
            <a:ext cx="7478324" cy="850659"/>
          </a:xfrm>
          <a:custGeom>
            <a:rect b="b" l="l" r="r" t="t"/>
            <a:pathLst>
              <a:path extrusionOk="0" h="1701319" w="14956647">
                <a:moveTo>
                  <a:pt x="0" y="0"/>
                </a:moveTo>
                <a:lnTo>
                  <a:pt x="14956646" y="0"/>
                </a:lnTo>
                <a:lnTo>
                  <a:pt x="14956646" y="1701319"/>
                </a:lnTo>
                <a:lnTo>
                  <a:pt x="0" y="17013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9" name="Google Shape;289;p32"/>
          <p:cNvSpPr/>
          <p:nvPr/>
        </p:nvSpPr>
        <p:spPr>
          <a:xfrm>
            <a:off x="79955" y="149804"/>
            <a:ext cx="621947" cy="621947"/>
          </a:xfrm>
          <a:custGeom>
            <a:rect b="b" l="l" r="r" t="t"/>
            <a:pathLst>
              <a:path extrusionOk="0" h="1243894" w="1243894">
                <a:moveTo>
                  <a:pt x="0" y="0"/>
                </a:moveTo>
                <a:lnTo>
                  <a:pt x="1243894" y="0"/>
                </a:lnTo>
                <a:lnTo>
                  <a:pt x="1243894" y="1243894"/>
                </a:lnTo>
                <a:lnTo>
                  <a:pt x="0" y="12438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0" name="Google Shape;290;p32"/>
          <p:cNvSpPr/>
          <p:nvPr/>
        </p:nvSpPr>
        <p:spPr>
          <a:xfrm>
            <a:off x="7631610" y="4579472"/>
            <a:ext cx="303895" cy="303895"/>
          </a:xfrm>
          <a:custGeom>
            <a:rect b="b" l="l" r="r" t="t"/>
            <a:pathLst>
              <a:path extrusionOk="0" h="607790" w="607790">
                <a:moveTo>
                  <a:pt x="0" y="0"/>
                </a:moveTo>
                <a:lnTo>
                  <a:pt x="607790" y="0"/>
                </a:lnTo>
                <a:lnTo>
                  <a:pt x="607790" y="607790"/>
                </a:lnTo>
                <a:lnTo>
                  <a:pt x="0" y="6077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1" name="Google Shape;291;p32"/>
          <p:cNvSpPr/>
          <p:nvPr/>
        </p:nvSpPr>
        <p:spPr>
          <a:xfrm>
            <a:off x="79956" y="1392046"/>
            <a:ext cx="4119115" cy="3187426"/>
          </a:xfrm>
          <a:custGeom>
            <a:rect b="b" l="l" r="r" t="t"/>
            <a:pathLst>
              <a:path extrusionOk="0" h="6374851" w="8238230">
                <a:moveTo>
                  <a:pt x="0" y="0"/>
                </a:moveTo>
                <a:lnTo>
                  <a:pt x="8238230" y="0"/>
                </a:lnTo>
                <a:lnTo>
                  <a:pt x="8238230" y="6374851"/>
                </a:lnTo>
                <a:lnTo>
                  <a:pt x="0" y="63748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-5957" l="0" r="0" t="-3964"/>
            </a:stretch>
          </a:blipFill>
          <a:ln>
            <a:noFill/>
          </a:ln>
        </p:spPr>
      </p:sp>
      <p:sp>
        <p:nvSpPr>
          <p:cNvPr id="292" name="Google Shape;292;p32"/>
          <p:cNvSpPr/>
          <p:nvPr/>
        </p:nvSpPr>
        <p:spPr>
          <a:xfrm>
            <a:off x="4400222" y="1392046"/>
            <a:ext cx="4638373" cy="3154687"/>
          </a:xfrm>
          <a:custGeom>
            <a:rect b="b" l="l" r="r" t="t"/>
            <a:pathLst>
              <a:path extrusionOk="0" h="6309373" w="9276746">
                <a:moveTo>
                  <a:pt x="0" y="0"/>
                </a:moveTo>
                <a:lnTo>
                  <a:pt x="9276747" y="0"/>
                </a:lnTo>
                <a:lnTo>
                  <a:pt x="9276747" y="6309373"/>
                </a:lnTo>
                <a:lnTo>
                  <a:pt x="0" y="630937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-1330" l="0" r="0" t="-1329"/>
            </a:stretch>
          </a:blipFill>
          <a:ln>
            <a:noFill/>
          </a:ln>
        </p:spPr>
      </p:sp>
      <p:sp>
        <p:nvSpPr>
          <p:cNvPr id="293" name="Google Shape;293;p32"/>
          <p:cNvSpPr txBox="1"/>
          <p:nvPr/>
        </p:nvSpPr>
        <p:spPr>
          <a:xfrm>
            <a:off x="823963" y="743176"/>
            <a:ext cx="7470871" cy="586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100" u="none" cap="none" strike="noStrike">
                <a:solidFill>
                  <a:srgbClr val="542DAF"/>
                </a:solidFill>
                <a:latin typeface="Arial"/>
                <a:ea typeface="Arial"/>
                <a:cs typeface="Arial"/>
                <a:sym typeface="Arial"/>
              </a:rPr>
              <a:t>As características da música influenciam o sucesso em termos de número de streams no Spotify.</a:t>
            </a:r>
            <a:endParaRPr sz="700"/>
          </a:p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none" cap="none" strike="noStrike">
              <a:solidFill>
                <a:srgbClr val="542D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2"/>
          <p:cNvSpPr txBox="1"/>
          <p:nvPr/>
        </p:nvSpPr>
        <p:spPr>
          <a:xfrm>
            <a:off x="2858306" y="-37265"/>
            <a:ext cx="3402186" cy="614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600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5ª HIPÓTESE </a:t>
            </a:r>
            <a:endParaRPr sz="700"/>
          </a:p>
        </p:txBody>
      </p:sp>
      <p:sp>
        <p:nvSpPr>
          <p:cNvPr id="295" name="Google Shape;295;p32"/>
          <p:cNvSpPr txBox="1"/>
          <p:nvPr/>
        </p:nvSpPr>
        <p:spPr>
          <a:xfrm>
            <a:off x="165625" y="4614692"/>
            <a:ext cx="7465985" cy="6153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7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r>
              <a:rPr b="0" i="0" lang="pt-BR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Embora a hipótese não tenha sido confirmada, análises complementares revelaram insights importantes. O </a:t>
            </a:r>
            <a:r>
              <a:rPr b="0" i="0" lang="pt-BR" sz="7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Mapa de Calor</a:t>
            </a:r>
            <a:r>
              <a:rPr b="0" i="0" lang="pt-BR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indicou padrões estilísticos: </a:t>
            </a:r>
            <a:r>
              <a:rPr b="0" i="1" lang="pt-BR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músicas mais dançantes e energéticas tendem a ser mais positivas, enquanto faixas acústicas geralmente têm menos energia</a:t>
            </a:r>
            <a:r>
              <a:rPr b="0" i="0" lang="pt-BR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 Os testes de </a:t>
            </a:r>
            <a:r>
              <a:rPr b="0" i="0" lang="pt-BR" sz="7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Kruskal-Wallis</a:t>
            </a:r>
            <a:r>
              <a:rPr b="0" i="0" lang="pt-BR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mostraram que </a:t>
            </a:r>
            <a:r>
              <a:rPr b="0" i="0" lang="pt-BR" sz="7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acousticness </a:t>
            </a:r>
            <a:r>
              <a:rPr b="0" i="0" lang="pt-BR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 principalmente</a:t>
            </a:r>
            <a:r>
              <a:rPr b="0" i="0" lang="pt-BR" sz="7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 speechiness </a:t>
            </a:r>
            <a:r>
              <a:rPr b="0" i="0" lang="pt-BR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influenciam significativamente o número de streams, revelando que músicas com menor presença de fala e menos elementos acústicos tendem a ter melhor desempenho em popularidade.</a:t>
            </a:r>
            <a:endParaRPr sz="700"/>
          </a:p>
          <a:p>
            <a:pPr indent="0" lvl="0" marL="0" marR="0" rtl="0" algn="ctr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2"/>
          <p:cNvSpPr txBox="1"/>
          <p:nvPr/>
        </p:nvSpPr>
        <p:spPr>
          <a:xfrm>
            <a:off x="7849921" y="4609413"/>
            <a:ext cx="1235100" cy="5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700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 Refutada em Termos Gerais, Mas com Ressalvas Relevantes!</a:t>
            </a:r>
            <a:endParaRPr sz="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rgbClr val="5CE1E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3"/>
          <p:cNvSpPr/>
          <p:nvPr/>
        </p:nvSpPr>
        <p:spPr>
          <a:xfrm flipH="1" rot="10800000"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6663" l="0" r="0" t="-16664"/>
            </a:stretch>
          </a:blipFill>
          <a:ln>
            <a:noFill/>
          </a:ln>
        </p:spPr>
      </p:sp>
      <p:sp>
        <p:nvSpPr>
          <p:cNvPr id="302" name="Google Shape;302;p33"/>
          <p:cNvSpPr/>
          <p:nvPr/>
        </p:nvSpPr>
        <p:spPr>
          <a:xfrm>
            <a:off x="4109914" y="1251146"/>
            <a:ext cx="5570970" cy="5092796"/>
          </a:xfrm>
          <a:custGeom>
            <a:rect b="b" l="l" r="r" t="t"/>
            <a:pathLst>
              <a:path extrusionOk="0" h="10185591" w="11141941">
                <a:moveTo>
                  <a:pt x="0" y="0"/>
                </a:moveTo>
                <a:lnTo>
                  <a:pt x="11141940" y="0"/>
                </a:lnTo>
                <a:lnTo>
                  <a:pt x="11141940" y="10185590"/>
                </a:lnTo>
                <a:lnTo>
                  <a:pt x="0" y="101855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3" name="Google Shape;303;p33"/>
          <p:cNvSpPr txBox="1"/>
          <p:nvPr/>
        </p:nvSpPr>
        <p:spPr>
          <a:xfrm>
            <a:off x="1274190" y="57268"/>
            <a:ext cx="6595619" cy="6134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600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RECOMENDAÇÕES FINAIS</a:t>
            </a:r>
            <a:endParaRPr sz="700"/>
          </a:p>
        </p:txBody>
      </p:sp>
      <p:sp>
        <p:nvSpPr>
          <p:cNvPr id="304" name="Google Shape;304;p33"/>
          <p:cNvSpPr txBox="1"/>
          <p:nvPr/>
        </p:nvSpPr>
        <p:spPr>
          <a:xfrm>
            <a:off x="1400198" y="939376"/>
            <a:ext cx="1695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300" u="none" cap="none" strike="noStrike">
                <a:solidFill>
                  <a:srgbClr val="5CE1E6"/>
                </a:solidFill>
                <a:latin typeface="Archivo Black"/>
                <a:ea typeface="Archivo Black"/>
                <a:cs typeface="Archivo Black"/>
                <a:sym typeface="Archivo Black"/>
              </a:rPr>
              <a:t>1ª</a:t>
            </a:r>
            <a:endParaRPr sz="700">
              <a:solidFill>
                <a:srgbClr val="5CE1E6"/>
              </a:solidFill>
            </a:endParaRPr>
          </a:p>
        </p:txBody>
      </p:sp>
      <p:sp>
        <p:nvSpPr>
          <p:cNvPr id="305" name="Google Shape;305;p33"/>
          <p:cNvSpPr txBox="1"/>
          <p:nvPr/>
        </p:nvSpPr>
        <p:spPr>
          <a:xfrm>
            <a:off x="6400983" y="934614"/>
            <a:ext cx="990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300" u="none" cap="none" strike="noStrike">
                <a:solidFill>
                  <a:srgbClr val="5CE1E6"/>
                </a:solidFill>
                <a:latin typeface="Archivo Black"/>
                <a:ea typeface="Archivo Black"/>
                <a:cs typeface="Archivo Black"/>
                <a:sym typeface="Archivo Black"/>
              </a:rPr>
              <a:t>3ª</a:t>
            </a:r>
            <a:endParaRPr sz="700">
              <a:solidFill>
                <a:srgbClr val="5CE1E6"/>
              </a:solidFill>
            </a:endParaRPr>
          </a:p>
        </p:txBody>
      </p:sp>
      <p:sp>
        <p:nvSpPr>
          <p:cNvPr id="306" name="Google Shape;306;p33"/>
          <p:cNvSpPr txBox="1"/>
          <p:nvPr/>
        </p:nvSpPr>
        <p:spPr>
          <a:xfrm>
            <a:off x="4147515" y="934614"/>
            <a:ext cx="990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300" u="none" cap="none" strike="noStrike">
                <a:solidFill>
                  <a:srgbClr val="5CE1E6"/>
                </a:solidFill>
                <a:latin typeface="Archivo Black"/>
                <a:ea typeface="Archivo Black"/>
                <a:cs typeface="Archivo Black"/>
                <a:sym typeface="Archivo Black"/>
              </a:rPr>
              <a:t>2ª</a:t>
            </a:r>
            <a:endParaRPr sz="700">
              <a:solidFill>
                <a:srgbClr val="5CE1E6"/>
              </a:solidFill>
            </a:endParaRPr>
          </a:p>
        </p:txBody>
      </p:sp>
      <p:sp>
        <p:nvSpPr>
          <p:cNvPr id="307" name="Google Shape;307;p33"/>
          <p:cNvSpPr txBox="1"/>
          <p:nvPr/>
        </p:nvSpPr>
        <p:spPr>
          <a:xfrm>
            <a:off x="1292357" y="1408782"/>
            <a:ext cx="1910533" cy="26228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Incentivar produções que evitem exageros em elementos como fala, excesso de acústico ou energia muito baixa. Um mix balanceado de características pode aumentar a aceitação geral e ampliar o alcance das faixas em diferentes playlists e perfis de ouvintes.</a:t>
            </a:r>
            <a:endParaRPr sz="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3"/>
          <p:cNvSpPr txBox="1"/>
          <p:nvPr/>
        </p:nvSpPr>
        <p:spPr>
          <a:xfrm>
            <a:off x="5940132" y="1408782"/>
            <a:ext cx="1910533" cy="14121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Trabalhar produção musical focando em energia e positividade, sem perder equilíbrio e naturalidade.</a:t>
            </a:r>
            <a:endParaRPr sz="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33"/>
          <p:cNvSpPr txBox="1"/>
          <p:nvPr/>
        </p:nvSpPr>
        <p:spPr>
          <a:xfrm>
            <a:off x="3668592" y="1408782"/>
            <a:ext cx="1948632" cy="1999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Investir em ferramentas e análises periódicas para acompanhar tendências musicais, novos estilos, padrões de comportamento do público e algoritmos das plataformas.</a:t>
            </a:r>
            <a:endParaRPr sz="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3"/>
          <p:cNvSpPr/>
          <p:nvPr/>
        </p:nvSpPr>
        <p:spPr>
          <a:xfrm rot="-8046895">
            <a:off x="7307478" y="-1627094"/>
            <a:ext cx="3205994" cy="3381357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7" y="0"/>
                </a:lnTo>
                <a:lnTo>
                  <a:pt x="6411987" y="6762713"/>
                </a:lnTo>
                <a:lnTo>
                  <a:pt x="0" y="67627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33" r="-32" t="-4837"/>
            </a:stretch>
          </a:blipFill>
          <a:ln>
            <a:noFill/>
          </a:ln>
        </p:spPr>
      </p:sp>
      <p:sp>
        <p:nvSpPr>
          <p:cNvPr id="311" name="Google Shape;311;p33"/>
          <p:cNvSpPr/>
          <p:nvPr/>
        </p:nvSpPr>
        <p:spPr>
          <a:xfrm rot="-6295096">
            <a:off x="-1793126" y="-537344"/>
            <a:ext cx="3205993" cy="3381356"/>
          </a:xfrm>
          <a:custGeom>
            <a:rect b="b" l="l" r="r" t="t"/>
            <a:pathLst>
              <a:path extrusionOk="0" h="6762713" w="6411987">
                <a:moveTo>
                  <a:pt x="0" y="0"/>
                </a:moveTo>
                <a:lnTo>
                  <a:pt x="6411987" y="0"/>
                </a:lnTo>
                <a:lnTo>
                  <a:pt x="6411987" y="6762713"/>
                </a:lnTo>
                <a:lnTo>
                  <a:pt x="0" y="67627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33" r="-32" t="-4837"/>
            </a:stretch>
          </a:blip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